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Lst>
  <p:notesMasterIdLst>
    <p:notesMasterId r:id="rId47"/>
  </p:notesMasterIdLst>
  <p:sldIdLst>
    <p:sldId id="582" r:id="rId3"/>
    <p:sldId id="354" r:id="rId4"/>
    <p:sldId id="533" r:id="rId5"/>
    <p:sldId id="534" r:id="rId6"/>
    <p:sldId id="535" r:id="rId7"/>
    <p:sldId id="538" r:id="rId8"/>
    <p:sldId id="539" r:id="rId9"/>
    <p:sldId id="540" r:id="rId10"/>
    <p:sldId id="541" r:id="rId11"/>
    <p:sldId id="542" r:id="rId12"/>
    <p:sldId id="543" r:id="rId13"/>
    <p:sldId id="544" r:id="rId14"/>
    <p:sldId id="545" r:id="rId15"/>
    <p:sldId id="529" r:id="rId16"/>
    <p:sldId id="546" r:id="rId17"/>
    <p:sldId id="547" r:id="rId18"/>
    <p:sldId id="548" r:id="rId19"/>
    <p:sldId id="528" r:id="rId20"/>
    <p:sldId id="581" r:id="rId21"/>
    <p:sldId id="549" r:id="rId22"/>
    <p:sldId id="550" r:id="rId23"/>
    <p:sldId id="551" r:id="rId24"/>
    <p:sldId id="552" r:id="rId25"/>
    <p:sldId id="553" r:id="rId26"/>
    <p:sldId id="554" r:id="rId27"/>
    <p:sldId id="495" r:id="rId28"/>
    <p:sldId id="496" r:id="rId29"/>
    <p:sldId id="498" r:id="rId30"/>
    <p:sldId id="497" r:id="rId31"/>
    <p:sldId id="520" r:id="rId32"/>
    <p:sldId id="501" r:id="rId33"/>
    <p:sldId id="502" r:id="rId34"/>
    <p:sldId id="504" r:id="rId35"/>
    <p:sldId id="505" r:id="rId36"/>
    <p:sldId id="507" r:id="rId37"/>
    <p:sldId id="508" r:id="rId38"/>
    <p:sldId id="509" r:id="rId39"/>
    <p:sldId id="510" r:id="rId40"/>
    <p:sldId id="512" r:id="rId41"/>
    <p:sldId id="513" r:id="rId42"/>
    <p:sldId id="515" r:id="rId43"/>
    <p:sldId id="516" r:id="rId44"/>
    <p:sldId id="584" r:id="rId45"/>
    <p:sldId id="583"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s>
</file>

<file path=ppt/media/hdphoto1.wdp>
</file>

<file path=ppt/media/hdphoto2.wdp>
</file>

<file path=ppt/media/image1.jpeg>
</file>

<file path=ppt/media/image2.jpeg>
</file>

<file path=ppt/media/image20.jpeg>
</file>

<file path=ppt/media/image23.wmf>
</file>

<file path=ppt/media/image24.png>
</file>

<file path=ppt/media/image25.wmf>
</file>

<file path=ppt/media/image26.wmf>
</file>

<file path=ppt/media/image28.png>
</file>

<file path=ppt/media/image3.png>
</file>

<file path=ppt/media/image31.jpeg>
</file>

<file path=ppt/media/image32.png>
</file>

<file path=ppt/media/image33.png>
</file>

<file path=ppt/media/image34.png>
</file>

<file path=ppt/media/image36.wmf>
</file>

<file path=ppt/media/image37.wmf>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59.png>
</file>

<file path=ppt/media/image60.png>
</file>

<file path=ppt/media/image61.png>
</file>

<file path=ppt/media/image62.png>
</file>

<file path=ppt/media/image63.png>
</file>

<file path=ppt/media/image64.png>
</file>

<file path=ppt/media/image67.png>
</file>

<file path=ppt/media/image68.png>
</file>

<file path=ppt/media/image69.png>
</file>

<file path=ppt/media/image70.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0.png>
</file>

<file path=ppt/media/image91.png>
</file>

<file path=ppt/media/image92.png>
</file>

<file path=ppt/media/image93.png>
</file>

<file path=ppt/media/image95.wmf>
</file>

<file path=ppt/media/image96.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ACE0BB-7C92-470A-986E-189A1FB30482}" type="datetimeFigureOut">
              <a:rPr lang="en-US" smtClean="0"/>
              <a:t>10/17/2023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F6E4DA-E01D-4CCA-AFA1-BB2C81920CF9}" type="slidenum">
              <a:rPr lang="en-US" smtClean="0"/>
              <a:t>‹#›</a:t>
            </a:fld>
            <a:endParaRPr lang="en-US"/>
          </a:p>
        </p:txBody>
      </p:sp>
    </p:spTree>
    <p:extLst>
      <p:ext uri="{BB962C8B-B14F-4D97-AF65-F5344CB8AC3E}">
        <p14:creationId xmlns:p14="http://schemas.microsoft.com/office/powerpoint/2010/main" val="1853313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3138" eaLnBrk="0" hangingPunct="0">
              <a:defRPr sz="2400" b="1">
                <a:solidFill>
                  <a:schemeClr val="tx1"/>
                </a:solidFill>
                <a:latin typeface="Arial" panose="020B0604020202020204" pitchFamily="34" charset="0"/>
                <a:ea typeface="ＭＳ Ｐゴシック" panose="020B0600070205080204" pitchFamily="34" charset="-128"/>
              </a:defRPr>
            </a:lvl1pPr>
            <a:lvl2pPr marL="742950" indent="-285750" defTabSz="973138" eaLnBrk="0" hangingPunct="0">
              <a:defRPr sz="2400" b="1">
                <a:solidFill>
                  <a:schemeClr val="tx1"/>
                </a:solidFill>
                <a:latin typeface="Arial" panose="020B0604020202020204" pitchFamily="34" charset="0"/>
                <a:ea typeface="ＭＳ Ｐゴシック" panose="020B0600070205080204" pitchFamily="34" charset="-128"/>
              </a:defRPr>
            </a:lvl2pPr>
            <a:lvl3pPr marL="1143000" indent="-228600" defTabSz="973138" eaLnBrk="0" hangingPunct="0">
              <a:defRPr sz="2400" b="1">
                <a:solidFill>
                  <a:schemeClr val="tx1"/>
                </a:solidFill>
                <a:latin typeface="Arial" panose="020B0604020202020204" pitchFamily="34" charset="0"/>
                <a:ea typeface="ＭＳ Ｐゴシック" panose="020B0600070205080204" pitchFamily="34" charset="-128"/>
              </a:defRPr>
            </a:lvl3pPr>
            <a:lvl4pPr marL="1600200" indent="-228600" defTabSz="973138" eaLnBrk="0" hangingPunct="0">
              <a:defRPr sz="2400" b="1">
                <a:solidFill>
                  <a:schemeClr val="tx1"/>
                </a:solidFill>
                <a:latin typeface="Arial" panose="020B0604020202020204" pitchFamily="34" charset="0"/>
                <a:ea typeface="ＭＳ Ｐゴシック" panose="020B0600070205080204" pitchFamily="34" charset="-128"/>
              </a:defRPr>
            </a:lvl4pPr>
            <a:lvl5pPr marL="2057400" indent="-228600" defTabSz="973138" eaLnBrk="0" hangingPunct="0">
              <a:defRPr sz="2400" b="1">
                <a:solidFill>
                  <a:schemeClr val="tx1"/>
                </a:solidFill>
                <a:latin typeface="Arial" panose="020B0604020202020204" pitchFamily="34" charset="0"/>
                <a:ea typeface="ＭＳ Ｐゴシック" panose="020B0600070205080204" pitchFamily="34" charset="-128"/>
              </a:defRPr>
            </a:lvl5pPr>
            <a:lvl6pPr marL="2514600" indent="-228600" defTabSz="973138" eaLnBrk="0" fontAlgn="base" hangingPunct="0">
              <a:spcBef>
                <a:spcPct val="0"/>
              </a:spcBef>
              <a:spcAft>
                <a:spcPct val="0"/>
              </a:spcAft>
              <a:defRPr sz="2400" b="1">
                <a:solidFill>
                  <a:schemeClr val="tx1"/>
                </a:solidFill>
                <a:latin typeface="Arial" panose="020B0604020202020204" pitchFamily="34" charset="0"/>
                <a:ea typeface="ＭＳ Ｐゴシック" panose="020B0600070205080204" pitchFamily="34" charset="-128"/>
              </a:defRPr>
            </a:lvl6pPr>
            <a:lvl7pPr marL="2971800" indent="-228600" defTabSz="973138" eaLnBrk="0" fontAlgn="base" hangingPunct="0">
              <a:spcBef>
                <a:spcPct val="0"/>
              </a:spcBef>
              <a:spcAft>
                <a:spcPct val="0"/>
              </a:spcAft>
              <a:defRPr sz="2400" b="1">
                <a:solidFill>
                  <a:schemeClr val="tx1"/>
                </a:solidFill>
                <a:latin typeface="Arial" panose="020B0604020202020204" pitchFamily="34" charset="0"/>
                <a:ea typeface="ＭＳ Ｐゴシック" panose="020B0600070205080204" pitchFamily="34" charset="-128"/>
              </a:defRPr>
            </a:lvl7pPr>
            <a:lvl8pPr marL="3429000" indent="-228600" defTabSz="973138" eaLnBrk="0" fontAlgn="base" hangingPunct="0">
              <a:spcBef>
                <a:spcPct val="0"/>
              </a:spcBef>
              <a:spcAft>
                <a:spcPct val="0"/>
              </a:spcAft>
              <a:defRPr sz="2400" b="1">
                <a:solidFill>
                  <a:schemeClr val="tx1"/>
                </a:solidFill>
                <a:latin typeface="Arial" panose="020B0604020202020204" pitchFamily="34" charset="0"/>
                <a:ea typeface="ＭＳ Ｐゴシック" panose="020B0600070205080204" pitchFamily="34" charset="-128"/>
              </a:defRPr>
            </a:lvl8pPr>
            <a:lvl9pPr marL="3886200" indent="-228600" defTabSz="973138" eaLnBrk="0" fontAlgn="base" hangingPunct="0">
              <a:spcBef>
                <a:spcPct val="0"/>
              </a:spcBef>
              <a:spcAft>
                <a:spcPct val="0"/>
              </a:spcAft>
              <a:defRPr sz="2400" b="1">
                <a:solidFill>
                  <a:schemeClr val="tx1"/>
                </a:solidFill>
                <a:latin typeface="Arial" panose="020B0604020202020204" pitchFamily="34" charset="0"/>
                <a:ea typeface="ＭＳ Ｐゴシック" panose="020B0600070205080204" pitchFamily="34" charset="-128"/>
              </a:defRPr>
            </a:lvl9pPr>
          </a:lstStyle>
          <a:p>
            <a:pPr marL="0" marR="0" lvl="0" indent="0" algn="r" defTabSz="973138" rtl="0" eaLnBrk="1" fontAlgn="auto" latinLnBrk="0" hangingPunct="1">
              <a:lnSpc>
                <a:spcPct val="100000"/>
              </a:lnSpc>
              <a:spcBef>
                <a:spcPts val="0"/>
              </a:spcBef>
              <a:spcAft>
                <a:spcPts val="0"/>
              </a:spcAft>
              <a:buClrTx/>
              <a:buSzTx/>
              <a:buFontTx/>
              <a:buNone/>
              <a:tabLst/>
              <a:defRPr/>
            </a:pPr>
            <a:fld id="{7774B7AA-DB0A-491A-B2EB-FD7A675D8A3F}" type="slidenum">
              <a:rPr kumimoji="0" lang="en-AU" altLang="en-US" sz="13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73138" rtl="0" eaLnBrk="1" fontAlgn="auto" latinLnBrk="0" hangingPunct="1">
                <a:lnSpc>
                  <a:spcPct val="100000"/>
                </a:lnSpc>
                <a:spcBef>
                  <a:spcPts val="0"/>
                </a:spcBef>
                <a:spcAft>
                  <a:spcPts val="0"/>
                </a:spcAft>
                <a:buClrTx/>
                <a:buSzTx/>
                <a:buFontTx/>
                <a:buNone/>
                <a:tabLst/>
                <a:defRPr/>
              </a:pPr>
              <a:t>3</a:t>
            </a:fld>
            <a:endParaRPr kumimoji="0" lang="en-AU" altLang="en-US" sz="13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781263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195B8A-117A-4B9D-A876-8EB3EA5D2384}"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8005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40F74D-5B23-4B48-BF0A-930A23ABE4EE}"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2162" name="Rectangle 2"/>
          <p:cNvSpPr>
            <a:spLocks noGrp="1" noRot="1" noChangeAspect="1" noChangeArrowheads="1" noTextEdit="1"/>
          </p:cNvSpPr>
          <p:nvPr>
            <p:ph type="sldImg"/>
          </p:nvPr>
        </p:nvSpPr>
        <p:spPr>
          <a:ln/>
        </p:spPr>
      </p:sp>
      <p:sp>
        <p:nvSpPr>
          <p:cNvPr id="2012163"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3790864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70880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607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p:cNvSpPr>
          <p:nvPr>
            <p:ph type="sldImg"/>
          </p:nvPr>
        </p:nvSpPr>
        <p:spPr bwMode="auto">
          <a:xfrm>
            <a:off x="139700" y="768350"/>
            <a:ext cx="6819900" cy="3836988"/>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xfrm>
            <a:off x="709613" y="4860925"/>
            <a:ext cx="5680075" cy="460533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dirty="0"/>
          </a:p>
        </p:txBody>
      </p:sp>
      <p:sp>
        <p:nvSpPr>
          <p:cNvPr id="38916" name="Date Placeholder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763588">
              <a:defRPr sz="2400">
                <a:solidFill>
                  <a:schemeClr val="tx1"/>
                </a:solidFill>
                <a:latin typeface="Times New Roman" panose="02020603050405020304" pitchFamily="18" charset="0"/>
                <a:ea typeface="MS PGothic" panose="020B0600070205080204" pitchFamily="34" charset="-128"/>
              </a:defRPr>
            </a:lvl1pPr>
            <a:lvl2pPr marL="742950" indent="-285750" defTabSz="763588">
              <a:defRPr sz="2400">
                <a:solidFill>
                  <a:schemeClr val="tx1"/>
                </a:solidFill>
                <a:latin typeface="Times New Roman" panose="02020603050405020304" pitchFamily="18" charset="0"/>
                <a:ea typeface="MS PGothic" panose="020B0600070205080204" pitchFamily="34" charset="-128"/>
              </a:defRPr>
            </a:lvl2pPr>
            <a:lvl3pPr marL="1143000" indent="-228600" defTabSz="763588">
              <a:defRPr sz="2400">
                <a:solidFill>
                  <a:schemeClr val="tx1"/>
                </a:solidFill>
                <a:latin typeface="Times New Roman" panose="02020603050405020304" pitchFamily="18" charset="0"/>
                <a:ea typeface="MS PGothic" panose="020B0600070205080204" pitchFamily="34" charset="-128"/>
              </a:defRPr>
            </a:lvl3pPr>
            <a:lvl4pPr marL="1600200" indent="-228600" defTabSz="763588">
              <a:defRPr sz="2400">
                <a:solidFill>
                  <a:schemeClr val="tx1"/>
                </a:solidFill>
                <a:latin typeface="Times New Roman" panose="02020603050405020304" pitchFamily="18" charset="0"/>
                <a:ea typeface="MS PGothic" panose="020B0600070205080204" pitchFamily="34" charset="-128"/>
              </a:defRPr>
            </a:lvl4pPr>
            <a:lvl5pPr marL="2057400" indent="-228600" defTabSz="763588">
              <a:defRPr sz="2400">
                <a:solidFill>
                  <a:schemeClr val="tx1"/>
                </a:solidFill>
                <a:latin typeface="Times New Roman" panose="02020603050405020304" pitchFamily="18" charset="0"/>
                <a:ea typeface="MS PGothic" panose="020B0600070205080204" pitchFamily="34" charset="-128"/>
              </a:defRPr>
            </a:lvl5pPr>
            <a:lvl6pPr marL="25146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marL="0" marR="0" lvl="0" indent="0" algn="r" defTabSz="763588" rtl="0" eaLnBrk="1" fontAlgn="auto" latinLnBrk="0" hangingPunct="1">
              <a:lnSpc>
                <a:spcPct val="100000"/>
              </a:lnSpc>
              <a:spcBef>
                <a:spcPts val="0"/>
              </a:spcBef>
              <a:spcAft>
                <a:spcPts val="0"/>
              </a:spcAft>
              <a:buClrTx/>
              <a:buSzTx/>
              <a:buFontTx/>
              <a:buNone/>
              <a:tabLst/>
              <a:defRPr/>
            </a:pPr>
            <a:r>
              <a:rPr kumimoji="0" lang="de-DE"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Lecture </a:t>
            </a:r>
            <a:r>
              <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a:t>
            </a:r>
            <a:r>
              <a:rPr kumimoji="0" lang="de-DE"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 20 July 2009</a:t>
            </a:r>
          </a:p>
        </p:txBody>
      </p:sp>
      <p:sp>
        <p:nvSpPr>
          <p:cNvPr id="38917" name="Slide Number Placeholder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763588">
              <a:defRPr sz="2400">
                <a:solidFill>
                  <a:schemeClr val="tx1"/>
                </a:solidFill>
                <a:latin typeface="Times New Roman" panose="02020603050405020304" pitchFamily="18" charset="0"/>
                <a:ea typeface="MS PGothic" panose="020B0600070205080204" pitchFamily="34" charset="-128"/>
              </a:defRPr>
            </a:lvl1pPr>
            <a:lvl2pPr marL="742950" indent="-285750" defTabSz="763588">
              <a:defRPr sz="2400">
                <a:solidFill>
                  <a:schemeClr val="tx1"/>
                </a:solidFill>
                <a:latin typeface="Times New Roman" panose="02020603050405020304" pitchFamily="18" charset="0"/>
                <a:ea typeface="MS PGothic" panose="020B0600070205080204" pitchFamily="34" charset="-128"/>
              </a:defRPr>
            </a:lvl2pPr>
            <a:lvl3pPr marL="1143000" indent="-228600" defTabSz="763588">
              <a:defRPr sz="2400">
                <a:solidFill>
                  <a:schemeClr val="tx1"/>
                </a:solidFill>
                <a:latin typeface="Times New Roman" panose="02020603050405020304" pitchFamily="18" charset="0"/>
                <a:ea typeface="MS PGothic" panose="020B0600070205080204" pitchFamily="34" charset="-128"/>
              </a:defRPr>
            </a:lvl3pPr>
            <a:lvl4pPr marL="1600200" indent="-228600" defTabSz="763588">
              <a:defRPr sz="2400">
                <a:solidFill>
                  <a:schemeClr val="tx1"/>
                </a:solidFill>
                <a:latin typeface="Times New Roman" panose="02020603050405020304" pitchFamily="18" charset="0"/>
                <a:ea typeface="MS PGothic" panose="020B0600070205080204" pitchFamily="34" charset="-128"/>
              </a:defRPr>
            </a:lvl4pPr>
            <a:lvl5pPr marL="2057400" indent="-228600" defTabSz="763588">
              <a:defRPr sz="2400">
                <a:solidFill>
                  <a:schemeClr val="tx1"/>
                </a:solidFill>
                <a:latin typeface="Times New Roman" panose="02020603050405020304" pitchFamily="18" charset="0"/>
                <a:ea typeface="MS PGothic" panose="020B0600070205080204" pitchFamily="34" charset="-128"/>
              </a:defRPr>
            </a:lvl5pPr>
            <a:lvl6pPr marL="25146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marL="0" marR="0" lvl="0" indent="0" algn="r" defTabSz="763588" rtl="0" eaLnBrk="1" fontAlgn="auto" latinLnBrk="0" hangingPunct="1">
              <a:lnSpc>
                <a:spcPct val="100000"/>
              </a:lnSpc>
              <a:spcBef>
                <a:spcPts val="0"/>
              </a:spcBef>
              <a:spcAft>
                <a:spcPts val="0"/>
              </a:spcAft>
              <a:buClrTx/>
              <a:buSzTx/>
              <a:buFontTx/>
              <a:buNone/>
              <a:tabLst/>
              <a:defRPr/>
            </a:pPr>
            <a:fld id="{0F7976E3-BCFE-4C58-918E-07FBF58CF93D}" type="slidenum">
              <a:rPr kumimoji="0" lang="de-DE" altLang="en-US" sz="10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763588" rtl="0" eaLnBrk="1" fontAlgn="auto" latinLnBrk="0" hangingPunct="1">
                <a:lnSpc>
                  <a:spcPct val="100000"/>
                </a:lnSpc>
                <a:spcBef>
                  <a:spcPts val="0"/>
                </a:spcBef>
                <a:spcAft>
                  <a:spcPts val="0"/>
                </a:spcAft>
                <a:buClrTx/>
                <a:buSzTx/>
                <a:buFontTx/>
                <a:buNone/>
                <a:tabLst/>
                <a:defRPr/>
              </a:pPr>
              <a:t>19</a:t>
            </a:fld>
            <a:endParaRPr kumimoji="0" lang="de-DE" altLang="en-US" sz="10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6" name="Footer Placeholder 5"/>
          <p:cNvSpPr>
            <a:spLocks noGrp="1"/>
          </p:cNvSpPr>
          <p:nvPr>
            <p:ph type="ftr"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srgbClr val="000000"/>
                </a:solidFill>
                <a:effectLst/>
                <a:uLnTx/>
                <a:uFillTx/>
                <a:latin typeface="Calibri" panose="020F0502020204030204"/>
                <a:ea typeface="+mn-ea"/>
                <a:cs typeface="+mn-cs"/>
              </a:rPr>
              <a:t>QUT Brisbane, Dr. Michael Rosemann</a:t>
            </a:r>
          </a:p>
        </p:txBody>
      </p:sp>
      <p:sp>
        <p:nvSpPr>
          <p:cNvPr id="38919" name="Header Placeholder 6"/>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763588">
              <a:defRPr sz="2400">
                <a:solidFill>
                  <a:schemeClr val="tx1"/>
                </a:solidFill>
                <a:latin typeface="Times New Roman" panose="02020603050405020304" pitchFamily="18" charset="0"/>
                <a:ea typeface="MS PGothic" panose="020B0600070205080204" pitchFamily="34" charset="-128"/>
              </a:defRPr>
            </a:lvl1pPr>
            <a:lvl2pPr marL="742950" indent="-285750" defTabSz="763588">
              <a:defRPr sz="2400">
                <a:solidFill>
                  <a:schemeClr val="tx1"/>
                </a:solidFill>
                <a:latin typeface="Times New Roman" panose="02020603050405020304" pitchFamily="18" charset="0"/>
                <a:ea typeface="MS PGothic" panose="020B0600070205080204" pitchFamily="34" charset="-128"/>
              </a:defRPr>
            </a:lvl2pPr>
            <a:lvl3pPr marL="1143000" indent="-228600" defTabSz="763588">
              <a:defRPr sz="2400">
                <a:solidFill>
                  <a:schemeClr val="tx1"/>
                </a:solidFill>
                <a:latin typeface="Times New Roman" panose="02020603050405020304" pitchFamily="18" charset="0"/>
                <a:ea typeface="MS PGothic" panose="020B0600070205080204" pitchFamily="34" charset="-128"/>
              </a:defRPr>
            </a:lvl3pPr>
            <a:lvl4pPr marL="1600200" indent="-228600" defTabSz="763588">
              <a:defRPr sz="2400">
                <a:solidFill>
                  <a:schemeClr val="tx1"/>
                </a:solidFill>
                <a:latin typeface="Times New Roman" panose="02020603050405020304" pitchFamily="18" charset="0"/>
                <a:ea typeface="MS PGothic" panose="020B0600070205080204" pitchFamily="34" charset="-128"/>
              </a:defRPr>
            </a:lvl4pPr>
            <a:lvl5pPr marL="2057400" indent="-228600" defTabSz="763588">
              <a:defRPr sz="2400">
                <a:solidFill>
                  <a:schemeClr val="tx1"/>
                </a:solidFill>
                <a:latin typeface="Times New Roman" panose="02020603050405020304" pitchFamily="18" charset="0"/>
                <a:ea typeface="MS PGothic" panose="020B0600070205080204" pitchFamily="34" charset="-128"/>
              </a:defRPr>
            </a:lvl5pPr>
            <a:lvl6pPr marL="25146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defTabSz="763588"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marL="0" marR="0" lvl="0" indent="0" algn="l" defTabSz="763588" rtl="0" eaLnBrk="1" fontAlgn="auto" latinLnBrk="0" hangingPunct="1">
              <a:lnSpc>
                <a:spcPct val="100000"/>
              </a:lnSpc>
              <a:spcBef>
                <a:spcPts val="0"/>
              </a:spcBef>
              <a:spcAft>
                <a:spcPts val="0"/>
              </a:spcAft>
              <a:buClrTx/>
              <a:buSzTx/>
              <a:buFontTx/>
              <a:buNone/>
              <a:tabLst/>
              <a:defRPr/>
            </a:pPr>
            <a:r>
              <a:rPr kumimoji="0" lang="de-DE"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INB/INN320 </a:t>
            </a:r>
            <a:r>
              <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a:t>
            </a:r>
            <a:r>
              <a:rPr kumimoji="0" lang="de-DE"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 Business Process Modelling</a:t>
            </a:r>
          </a:p>
        </p:txBody>
      </p:sp>
    </p:spTree>
    <p:extLst>
      <p:ext uri="{BB962C8B-B14F-4D97-AF65-F5344CB8AC3E}">
        <p14:creationId xmlns:p14="http://schemas.microsoft.com/office/powerpoint/2010/main" val="10020922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BDA6698-EFDE-47E5-B13B-4FD82BA64727}"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8242" name="Rectangle 2"/>
          <p:cNvSpPr>
            <a:spLocks noGrp="1" noRot="1" noChangeAspect="1" noChangeArrowheads="1" noTextEdit="1"/>
          </p:cNvSpPr>
          <p:nvPr>
            <p:ph type="sldImg"/>
          </p:nvPr>
        </p:nvSpPr>
        <p:spPr>
          <a:ln/>
        </p:spPr>
      </p:sp>
      <p:sp>
        <p:nvSpPr>
          <p:cNvPr id="2058243"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374175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E49E80B-D58A-4DA2-81DF-0E77E732B6D5}"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9266" name="Rectangle 2"/>
          <p:cNvSpPr>
            <a:spLocks noGrp="1" noRot="1" noChangeAspect="1" noChangeArrowheads="1" noTextEdit="1"/>
          </p:cNvSpPr>
          <p:nvPr>
            <p:ph type="sldImg"/>
          </p:nvPr>
        </p:nvSpPr>
        <p:spPr>
          <a:ln/>
        </p:spPr>
      </p:sp>
      <p:sp>
        <p:nvSpPr>
          <p:cNvPr id="2059267"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92777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98A9600-B272-466F-ACDA-5D15E38F04F0}"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7218" name="Rectangle 2"/>
          <p:cNvSpPr>
            <a:spLocks noGrp="1" noRot="1" noChangeAspect="1" noChangeArrowheads="1" noTextEdit="1"/>
          </p:cNvSpPr>
          <p:nvPr>
            <p:ph type="sldImg"/>
          </p:nvPr>
        </p:nvSpPr>
        <p:spPr>
          <a:ln/>
        </p:spPr>
      </p:sp>
      <p:sp>
        <p:nvSpPr>
          <p:cNvPr id="2057219"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0070433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40F74D-5B23-4B48-BF0A-930A23ABE4EE}"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2162" name="Rectangle 2"/>
          <p:cNvSpPr>
            <a:spLocks noGrp="1" noRot="1" noChangeAspect="1" noChangeArrowheads="1" noTextEdit="1"/>
          </p:cNvSpPr>
          <p:nvPr>
            <p:ph type="sldImg"/>
          </p:nvPr>
        </p:nvSpPr>
        <p:spPr>
          <a:ln/>
        </p:spPr>
      </p:sp>
      <p:sp>
        <p:nvSpPr>
          <p:cNvPr id="2012163"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13857351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098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BD40111-F93E-495F-9CD5-3E7781261B0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9090" name="Rectangle 2"/>
          <p:cNvSpPr>
            <a:spLocks noGrp="1" noRot="1" noChangeAspect="1" noChangeArrowheads="1" noTextEdit="1"/>
          </p:cNvSpPr>
          <p:nvPr>
            <p:ph type="sldImg"/>
          </p:nvPr>
        </p:nvSpPr>
        <p:spPr>
          <a:ln/>
        </p:spPr>
      </p:sp>
      <p:sp>
        <p:nvSpPr>
          <p:cNvPr id="2009091"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29769935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CC4850-624C-4A42-BAD9-BDBDEAA4F1D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1138" name="Rectangle 2"/>
          <p:cNvSpPr>
            <a:spLocks noGrp="1" noRot="1" noChangeAspect="1" noChangeArrowheads="1" noTextEdit="1"/>
          </p:cNvSpPr>
          <p:nvPr>
            <p:ph type="sldImg"/>
          </p:nvPr>
        </p:nvSpPr>
        <p:spPr>
          <a:xfrm>
            <a:off x="457200" y="720725"/>
            <a:ext cx="6400800" cy="3602038"/>
          </a:xfrm>
          <a:ln/>
        </p:spPr>
      </p:sp>
      <p:sp>
        <p:nvSpPr>
          <p:cNvPr id="2011139" name="Rectangle 3"/>
          <p:cNvSpPr>
            <a:spLocks noGrp="1" noChangeArrowheads="1"/>
          </p:cNvSpPr>
          <p:nvPr>
            <p:ph type="body" idx="1"/>
          </p:nvPr>
        </p:nvSpPr>
        <p:spPr>
          <a:xfrm>
            <a:off x="973289" y="4561576"/>
            <a:ext cx="5368623" cy="4318827"/>
          </a:xfrm>
        </p:spPr>
        <p:txBody>
          <a:bodyPr/>
          <a:lstStyle/>
          <a:p>
            <a:endParaRPr lang="en-AU" dirty="0"/>
          </a:p>
        </p:txBody>
      </p:sp>
    </p:spTree>
    <p:extLst>
      <p:ext uri="{BB962C8B-B14F-4D97-AF65-F5344CB8AC3E}">
        <p14:creationId xmlns:p14="http://schemas.microsoft.com/office/powerpoint/2010/main" val="459592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F82759E-8999-4DBB-AFA5-27BEE8C6C2F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0528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33155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1"/>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393203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18801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3A14DB8-BA18-44DE-BCBB-F70E0C237EAE}"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4210" name="Rectangle 2"/>
          <p:cNvSpPr>
            <a:spLocks noGrp="1" noRot="1" noChangeAspect="1" noChangeArrowheads="1" noTextEdit="1"/>
          </p:cNvSpPr>
          <p:nvPr>
            <p:ph type="sldImg"/>
          </p:nvPr>
        </p:nvSpPr>
        <p:spPr>
          <a:ln/>
        </p:spPr>
      </p:sp>
      <p:sp>
        <p:nvSpPr>
          <p:cNvPr id="2014211" name="Rectangle 3"/>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39394399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5F7F79E-2E75-4765-BEB0-4ED17E36EC3F}"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99170" name="Rectangle 2"/>
          <p:cNvSpPr>
            <a:spLocks noGrp="1" noRot="1" noChangeAspect="1" noChangeArrowheads="1" noTextEdit="1"/>
          </p:cNvSpPr>
          <p:nvPr>
            <p:ph type="sldImg"/>
          </p:nvPr>
        </p:nvSpPr>
        <p:spPr>
          <a:ln/>
        </p:spPr>
      </p:sp>
      <p:sp>
        <p:nvSpPr>
          <p:cNvPr id="1799171" name="Rectangle 3"/>
          <p:cNvSpPr>
            <a:spLocks noGrp="1" noChangeArrowheads="1"/>
          </p:cNvSpPr>
          <p:nvPr>
            <p:ph type="body" idx="1"/>
          </p:nvPr>
        </p:nvSpPr>
        <p:spPr>
          <a:xfrm>
            <a:off x="731194" y="4563065"/>
            <a:ext cx="5852814" cy="4317338"/>
          </a:xfrm>
        </p:spPr>
        <p:txBody>
          <a:bodyPr/>
          <a:lstStyle/>
          <a:p>
            <a:endParaRPr lang="en-AU" dirty="0"/>
          </a:p>
        </p:txBody>
      </p:sp>
    </p:spTree>
    <p:extLst>
      <p:ext uri="{BB962C8B-B14F-4D97-AF65-F5344CB8AC3E}">
        <p14:creationId xmlns:p14="http://schemas.microsoft.com/office/powerpoint/2010/main" val="1554274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95E00E9-C401-4EFC-9D7C-2530DC1282A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76674" name="Rectangle 2"/>
          <p:cNvSpPr>
            <a:spLocks noGrp="1" noRot="1" noChangeAspect="1" noChangeArrowheads="1" noTextEdit="1"/>
          </p:cNvSpPr>
          <p:nvPr>
            <p:ph type="sldImg"/>
          </p:nvPr>
        </p:nvSpPr>
        <p:spPr>
          <a:ln/>
        </p:spPr>
      </p:sp>
      <p:sp>
        <p:nvSpPr>
          <p:cNvPr id="2076675" name="Rectangle 3"/>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1009367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95E00E9-C401-4EFC-9D7C-2530DC1282A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76674" name="Rectangle 2"/>
          <p:cNvSpPr>
            <a:spLocks noGrp="1" noRot="1" noChangeAspect="1" noChangeArrowheads="1" noTextEdit="1"/>
          </p:cNvSpPr>
          <p:nvPr>
            <p:ph type="sldImg"/>
          </p:nvPr>
        </p:nvSpPr>
        <p:spPr>
          <a:ln/>
        </p:spPr>
      </p:sp>
      <p:sp>
        <p:nvSpPr>
          <p:cNvPr id="2076675"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11322269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448633B-00F5-4495-ACBE-C8969C8A3416}"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61314" name="Rectangle 2"/>
          <p:cNvSpPr>
            <a:spLocks noGrp="1" noRot="1" noChangeAspect="1" noChangeArrowheads="1" noTextEdit="1"/>
          </p:cNvSpPr>
          <p:nvPr>
            <p:ph type="sldImg"/>
          </p:nvPr>
        </p:nvSpPr>
        <p:spPr>
          <a:ln/>
        </p:spPr>
      </p:sp>
      <p:sp>
        <p:nvSpPr>
          <p:cNvPr id="2061315"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3782426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EF8D7A6-AE45-4089-90B7-04E56C7D951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56194" name="Rectangle 2"/>
          <p:cNvSpPr>
            <a:spLocks noGrp="1" noRot="1" noChangeAspect="1" noChangeArrowheads="1" noTextEdit="1"/>
          </p:cNvSpPr>
          <p:nvPr>
            <p:ph type="sldImg"/>
          </p:nvPr>
        </p:nvSpPr>
        <p:spPr>
          <a:ln/>
        </p:spPr>
      </p:sp>
      <p:sp>
        <p:nvSpPr>
          <p:cNvPr id="2056195"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2418121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B8D4C9-0CE5-497B-AD9D-59B6884D7D9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40670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95E00E9-C401-4EFC-9D7C-2530DC1282A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76674" name="Rectangle 2"/>
          <p:cNvSpPr>
            <a:spLocks noGrp="1" noRot="1" noChangeAspect="1" noChangeArrowheads="1" noTextEdit="1"/>
          </p:cNvSpPr>
          <p:nvPr>
            <p:ph type="sldImg"/>
          </p:nvPr>
        </p:nvSpPr>
        <p:spPr>
          <a:ln/>
        </p:spPr>
      </p:sp>
      <p:sp>
        <p:nvSpPr>
          <p:cNvPr id="2076675" name="Rectangle 3"/>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7820365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95E00E9-C401-4EFC-9D7C-2530DC1282A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76674" name="Rectangle 2"/>
          <p:cNvSpPr>
            <a:spLocks noGrp="1" noRot="1" noChangeAspect="1" noChangeArrowheads="1" noTextEdit="1"/>
          </p:cNvSpPr>
          <p:nvPr>
            <p:ph type="sldImg"/>
          </p:nvPr>
        </p:nvSpPr>
        <p:spPr>
          <a:ln/>
        </p:spPr>
      </p:sp>
      <p:sp>
        <p:nvSpPr>
          <p:cNvPr id="2076675" name="Rectangle 3"/>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26133923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63AF2BD-7924-4776-9F18-A6F3E995EDA4}"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52386" name="Rectangle 2"/>
          <p:cNvSpPr>
            <a:spLocks noGrp="1" noRot="1" noChangeAspect="1" noChangeArrowheads="1" noTextEdit="1"/>
          </p:cNvSpPr>
          <p:nvPr>
            <p:ph type="sldImg"/>
          </p:nvPr>
        </p:nvSpPr>
        <p:spPr>
          <a:xfrm>
            <a:off x="458788" y="720725"/>
            <a:ext cx="6397625" cy="3598863"/>
          </a:xfrm>
          <a:prstGeom prst="rect">
            <a:avLst/>
          </a:prstGeom>
          <a:ln/>
        </p:spPr>
      </p:sp>
      <p:sp>
        <p:nvSpPr>
          <p:cNvPr id="1552387" name="Rectangle 3"/>
          <p:cNvSpPr>
            <a:spLocks noGrp="1" noChangeArrowheads="1"/>
          </p:cNvSpPr>
          <p:nvPr>
            <p:ph type="body" idx="1"/>
          </p:nvPr>
        </p:nvSpPr>
        <p:spPr>
          <a:xfrm>
            <a:off x="731194" y="4560086"/>
            <a:ext cx="5852814" cy="4320317"/>
          </a:xfrm>
          <a:prstGeom prst="rect">
            <a:avLst/>
          </a:prstGeom>
        </p:spPr>
        <p:txBody>
          <a:bodyPr/>
          <a:lstStyle/>
          <a:p>
            <a:endParaRPr lang="en-AU" dirty="0"/>
          </a:p>
        </p:txBody>
      </p:sp>
    </p:spTree>
    <p:extLst>
      <p:ext uri="{BB962C8B-B14F-4D97-AF65-F5344CB8AC3E}">
        <p14:creationId xmlns:p14="http://schemas.microsoft.com/office/powerpoint/2010/main" val="4214668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63AF2BD-7924-4776-9F18-A6F3E995EDA4}"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552386" name="Rectangle 2"/>
          <p:cNvSpPr>
            <a:spLocks noGrp="1" noRot="1" noChangeAspect="1" noChangeArrowheads="1" noTextEdit="1"/>
          </p:cNvSpPr>
          <p:nvPr>
            <p:ph type="sldImg"/>
          </p:nvPr>
        </p:nvSpPr>
        <p:spPr>
          <a:xfrm>
            <a:off x="458788" y="720725"/>
            <a:ext cx="6397625" cy="3598863"/>
          </a:xfrm>
          <a:prstGeom prst="rect">
            <a:avLst/>
          </a:prstGeom>
          <a:ln/>
        </p:spPr>
      </p:sp>
      <p:sp>
        <p:nvSpPr>
          <p:cNvPr id="1552387" name="Rectangle 3"/>
          <p:cNvSpPr>
            <a:spLocks noGrp="1" noChangeArrowheads="1"/>
          </p:cNvSpPr>
          <p:nvPr>
            <p:ph type="body" idx="1"/>
          </p:nvPr>
        </p:nvSpPr>
        <p:spPr>
          <a:xfrm>
            <a:off x="731194" y="4560086"/>
            <a:ext cx="5852814" cy="4320317"/>
          </a:xfrm>
          <a:prstGeom prst="rect">
            <a:avLst/>
          </a:prstGeom>
        </p:spPr>
        <p:txBody>
          <a:bodyPr/>
          <a:lstStyle/>
          <a:p>
            <a:endParaRPr lang="en-AU" dirty="0"/>
          </a:p>
        </p:txBody>
      </p:sp>
    </p:spTree>
    <p:extLst>
      <p:ext uri="{BB962C8B-B14F-4D97-AF65-F5344CB8AC3E}">
        <p14:creationId xmlns:p14="http://schemas.microsoft.com/office/powerpoint/2010/main" val="631327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7209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BD40111-F93E-495F-9CD5-3E7781261B0D}"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9090" name="Rectangle 2"/>
          <p:cNvSpPr>
            <a:spLocks noGrp="1" noRot="1" noChangeAspect="1" noChangeArrowheads="1" noTextEdit="1"/>
          </p:cNvSpPr>
          <p:nvPr>
            <p:ph type="sldImg"/>
          </p:nvPr>
        </p:nvSpPr>
        <p:spPr>
          <a:ln/>
        </p:spPr>
      </p:sp>
      <p:sp>
        <p:nvSpPr>
          <p:cNvPr id="2009091"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2362677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3715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510AF98-2A13-456E-A1F8-513671122D60}" type="slidenum">
              <a:rPr kumimoji="0" lang="en-US" sz="1200" b="0" i="0" u="none" strike="noStrike" kern="1200" cap="none" spc="0" normalizeH="0" baseline="0" noProof="0" smtClean="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0229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317362C-A8AB-454A-A1C0-21F6AFB79602}"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08066" name="Rectangle 2"/>
          <p:cNvSpPr>
            <a:spLocks noGrp="1" noRot="1" noChangeAspect="1" noChangeArrowheads="1" noTextEdit="1"/>
          </p:cNvSpPr>
          <p:nvPr>
            <p:ph type="sldImg"/>
          </p:nvPr>
        </p:nvSpPr>
        <p:spPr>
          <a:ln/>
        </p:spPr>
      </p:sp>
      <p:sp>
        <p:nvSpPr>
          <p:cNvPr id="2008067"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1037537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40F74D-5B23-4B48-BF0A-930A23ABE4EE}" type="slidenum">
              <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012162" name="Rectangle 2"/>
          <p:cNvSpPr>
            <a:spLocks noGrp="1" noRot="1" noChangeAspect="1" noChangeArrowheads="1" noTextEdit="1"/>
          </p:cNvSpPr>
          <p:nvPr>
            <p:ph type="sldImg"/>
          </p:nvPr>
        </p:nvSpPr>
        <p:spPr>
          <a:ln/>
        </p:spPr>
      </p:sp>
      <p:sp>
        <p:nvSpPr>
          <p:cNvPr id="2012163" name="Rectangle 3"/>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611320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C43A76A3-ADC8-4477-8FC1-B9DD55D84908}" type="datetime1">
              <a:rPr lang="en-US" smtClean="0"/>
              <a:t>10/17/2023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4501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762538-DC4D-4667-96E5-B3278DDF8B12}" type="datetime1">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77257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880548-5C08-4BE3-B63E-F2BB63B0B00C}" type="datetime1">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36872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766618" y="1985818"/>
            <a:ext cx="10195599" cy="4252404"/>
          </a:xfrm>
        </p:spPr>
        <p:txBody>
          <a:bodyPr lIns="0" rIns="0">
            <a:normAutofit/>
          </a:bodyPr>
          <a:lstStyle>
            <a:lvl1pPr>
              <a:defRPr sz="1920"/>
            </a:lvl1pPr>
            <a:lvl2pPr>
              <a:defRPr sz="1920"/>
            </a:lvl2pPr>
            <a:lvl3pPr>
              <a:defRPr sz="1920"/>
            </a:lvl3pPr>
            <a:lvl4pPr>
              <a:defRPr sz="1920"/>
            </a:lvl4pPr>
            <a:lvl5pPr>
              <a:defRPr sz="1920"/>
            </a:lvl5pPr>
          </a:lstStyle>
          <a:p>
            <a:pPr lvl="0"/>
            <a:r>
              <a:rPr lang="de-AT" dirty="0"/>
              <a:t>Textmasterformat durch Klicken bearbeiten</a:t>
            </a:r>
          </a:p>
          <a:p>
            <a:pPr lvl="1"/>
            <a:r>
              <a:rPr lang="de-AT" dirty="0"/>
              <a:t>Zweite Ebene</a:t>
            </a:r>
          </a:p>
          <a:p>
            <a:pPr lvl="2"/>
            <a:r>
              <a:rPr lang="de-AT" dirty="0"/>
              <a:t>Dritte Ebene</a:t>
            </a:r>
          </a:p>
          <a:p>
            <a:pPr lvl="3"/>
            <a:r>
              <a:rPr lang="de-AT" dirty="0"/>
              <a:t>Vierte Ebene</a:t>
            </a:r>
          </a:p>
          <a:p>
            <a:pPr lvl="4"/>
            <a:r>
              <a:rPr lang="de-AT" dirty="0"/>
              <a:t>Fünfte Ebene</a:t>
            </a:r>
          </a:p>
        </p:txBody>
      </p:sp>
      <p:sp>
        <p:nvSpPr>
          <p:cNvPr id="4" name="Datumsplatzhalter 3"/>
          <p:cNvSpPr>
            <a:spLocks noGrp="1"/>
          </p:cNvSpPr>
          <p:nvPr>
            <p:ph type="dt" sz="half" idx="10"/>
          </p:nvPr>
        </p:nvSpPr>
        <p:spPr/>
        <p:txBody>
          <a:bodyPr/>
          <a:lstStyle/>
          <a:p>
            <a:fld id="{6A4F06B7-302C-4F5F-8C6D-425307958B79}" type="datetime1">
              <a:rPr lang="de-AT" smtClean="0"/>
              <a:t>17.10.2023</a:t>
            </a:fld>
            <a:endParaRPr lang="de-AT" dirty="0"/>
          </a:p>
        </p:txBody>
      </p:sp>
      <p:sp>
        <p:nvSpPr>
          <p:cNvPr id="8" name="Fußzeilenplatzhalter 7"/>
          <p:cNvSpPr>
            <a:spLocks noGrp="1"/>
          </p:cNvSpPr>
          <p:nvPr>
            <p:ph type="ftr" sz="quarter" idx="11"/>
          </p:nvPr>
        </p:nvSpPr>
        <p:spPr>
          <a:xfrm>
            <a:off x="1806082" y="6494471"/>
            <a:ext cx="4289924" cy="309702"/>
          </a:xfrm>
          <a:prstGeom prst="rect">
            <a:avLst/>
          </a:prstGeom>
        </p:spPr>
        <p:txBody>
          <a:bodyPr/>
          <a:lstStyle/>
          <a:p>
            <a:r>
              <a:rPr lang="de-AT"/>
              <a:t>Fusszeile</a:t>
            </a:r>
            <a:endParaRPr lang="de-AT" dirty="0"/>
          </a:p>
        </p:txBody>
      </p:sp>
      <p:sp>
        <p:nvSpPr>
          <p:cNvPr id="9" name="Foliennummernplatzhalter 8"/>
          <p:cNvSpPr>
            <a:spLocks noGrp="1"/>
          </p:cNvSpPr>
          <p:nvPr>
            <p:ph type="sldNum" sz="quarter" idx="12"/>
          </p:nvPr>
        </p:nvSpPr>
        <p:spPr/>
        <p:txBody>
          <a:bodyPr/>
          <a:lstStyle/>
          <a:p>
            <a:r>
              <a:rPr lang="de-AT" dirty="0"/>
              <a:t>Slide </a:t>
            </a:r>
            <a:fld id="{BE3DC40E-DBBE-4E2D-9EEC-FBF0DA0E9179}" type="slidenum">
              <a:rPr lang="de-AT" smtClean="0"/>
              <a:pPr/>
              <a:t>‹#›</a:t>
            </a:fld>
            <a:endParaRPr lang="de-AT" dirty="0"/>
          </a:p>
        </p:txBody>
      </p:sp>
      <p:sp>
        <p:nvSpPr>
          <p:cNvPr id="2" name="Titel 1"/>
          <p:cNvSpPr>
            <a:spLocks noGrp="1"/>
          </p:cNvSpPr>
          <p:nvPr>
            <p:ph type="title"/>
          </p:nvPr>
        </p:nvSpPr>
        <p:spPr>
          <a:xfrm>
            <a:off x="876352" y="822036"/>
            <a:ext cx="9720072" cy="1006547"/>
          </a:xfrm>
        </p:spPr>
        <p:txBody>
          <a:bodyPr/>
          <a:lstStyle/>
          <a:p>
            <a:r>
              <a:rPr lang="en-US"/>
              <a:t>Click to edit Master title style</a:t>
            </a:r>
            <a:endParaRPr lang="de-AT" dirty="0"/>
          </a:p>
        </p:txBody>
      </p:sp>
    </p:spTree>
    <p:extLst>
      <p:ext uri="{BB962C8B-B14F-4D97-AF65-F5344CB8AC3E}">
        <p14:creationId xmlns:p14="http://schemas.microsoft.com/office/powerpoint/2010/main" val="206632846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Zwei Inhalte">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616540" y="1613536"/>
            <a:ext cx="5280000" cy="4631054"/>
          </a:xfrm>
        </p:spPr>
        <p:txBody>
          <a:bodyPr>
            <a:normAutofit/>
          </a:bodyPr>
          <a:lstStyle>
            <a:lvl1pPr>
              <a:buClr>
                <a:schemeClr val="accent2">
                  <a:lumMod val="90000"/>
                  <a:lumOff val="10000"/>
                </a:schemeClr>
              </a:buClr>
              <a:defRPr sz="1920"/>
            </a:lvl1pPr>
            <a:lvl2pPr marL="649574" indent="-342900">
              <a:buClr>
                <a:schemeClr val="accent2">
                  <a:lumMod val="90000"/>
                  <a:lumOff val="10000"/>
                </a:schemeClr>
              </a:buClr>
              <a:buFont typeface="Wingdings" charset="2"/>
              <a:buChar char="§"/>
              <a:defRPr sz="1800"/>
            </a:lvl2pPr>
            <a:lvl3pPr>
              <a:buClr>
                <a:schemeClr val="accent2">
                  <a:lumMod val="90000"/>
                  <a:lumOff val="10000"/>
                </a:schemeClr>
              </a:buClr>
              <a:defRPr sz="1680"/>
            </a:lvl3pPr>
            <a:lvl4pPr>
              <a:buClr>
                <a:schemeClr val="accent1"/>
              </a:buClr>
              <a:defRPr sz="1440"/>
            </a:lvl4pPr>
            <a:lvl5pPr>
              <a:defRPr sz="1440"/>
            </a:lvl5pPr>
            <a:lvl6pPr>
              <a:defRPr sz="2160"/>
            </a:lvl6pPr>
            <a:lvl7pPr>
              <a:defRPr sz="2160"/>
            </a:lvl7pPr>
            <a:lvl8pPr>
              <a:defRPr sz="2160"/>
            </a:lvl8pPr>
            <a:lvl9pPr>
              <a:defRPr sz="2160"/>
            </a:lvl9pPr>
          </a:lstStyle>
          <a:p>
            <a:pPr lvl="0"/>
            <a:r>
              <a:rPr lang="de-AT" dirty="0"/>
              <a:t>Textmasterformat bearbeiten</a:t>
            </a:r>
          </a:p>
          <a:p>
            <a:pPr lvl="1"/>
            <a:r>
              <a:rPr lang="de-AT" dirty="0"/>
              <a:t>Zweite Ebene</a:t>
            </a:r>
          </a:p>
          <a:p>
            <a:pPr lvl="2"/>
            <a:r>
              <a:rPr lang="de-AT" dirty="0"/>
              <a:t>Dritte Ebene</a:t>
            </a:r>
          </a:p>
        </p:txBody>
      </p:sp>
      <p:sp>
        <p:nvSpPr>
          <p:cNvPr id="4" name="Inhaltsplatzhalter 3"/>
          <p:cNvSpPr>
            <a:spLocks noGrp="1"/>
          </p:cNvSpPr>
          <p:nvPr>
            <p:ph sz="half" idx="2" hasCustomPrompt="1"/>
          </p:nvPr>
        </p:nvSpPr>
        <p:spPr>
          <a:xfrm>
            <a:off x="6287584" y="1613536"/>
            <a:ext cx="5280000" cy="4631054"/>
          </a:xfrm>
        </p:spPr>
        <p:txBody>
          <a:bodyPr>
            <a:normAutofit/>
          </a:bodyPr>
          <a:lstStyle>
            <a:lvl1pPr>
              <a:buClr>
                <a:schemeClr val="accent2">
                  <a:lumMod val="90000"/>
                  <a:lumOff val="10000"/>
                </a:schemeClr>
              </a:buClr>
              <a:defRPr sz="1920"/>
            </a:lvl1pPr>
            <a:lvl2pPr marL="649574" indent="-342900">
              <a:buClr>
                <a:schemeClr val="accent2">
                  <a:lumMod val="90000"/>
                  <a:lumOff val="10000"/>
                </a:schemeClr>
              </a:buClr>
              <a:buFont typeface="Wingdings" charset="2"/>
              <a:buChar char="§"/>
              <a:defRPr sz="1800"/>
            </a:lvl2pPr>
            <a:lvl3pPr>
              <a:buClr>
                <a:schemeClr val="accent2">
                  <a:lumMod val="90000"/>
                  <a:lumOff val="10000"/>
                </a:schemeClr>
              </a:buClr>
              <a:defRPr sz="1680"/>
            </a:lvl3pPr>
            <a:lvl4pPr>
              <a:buClr>
                <a:schemeClr val="accent1"/>
              </a:buClr>
              <a:defRPr sz="1440"/>
            </a:lvl4pPr>
            <a:lvl5pPr>
              <a:buClr>
                <a:schemeClr val="accent1"/>
              </a:buClr>
              <a:defRPr sz="1440"/>
            </a:lvl5pPr>
            <a:lvl6pPr>
              <a:defRPr sz="2160"/>
            </a:lvl6pPr>
            <a:lvl7pPr>
              <a:defRPr sz="2160"/>
            </a:lvl7pPr>
            <a:lvl8pPr>
              <a:defRPr sz="2160"/>
            </a:lvl8pPr>
            <a:lvl9pPr>
              <a:defRPr sz="2160"/>
            </a:lvl9pPr>
          </a:lstStyle>
          <a:p>
            <a:pPr lvl="0"/>
            <a:r>
              <a:rPr lang="de-AT" dirty="0"/>
              <a:t>Textmasterformat bearbeiten</a:t>
            </a:r>
          </a:p>
          <a:p>
            <a:pPr lvl="1"/>
            <a:r>
              <a:rPr lang="de-AT" dirty="0"/>
              <a:t>Zweite Ebene</a:t>
            </a:r>
          </a:p>
          <a:p>
            <a:pPr lvl="2"/>
            <a:r>
              <a:rPr lang="de-AT" dirty="0"/>
              <a:t>Dritte Ebene</a:t>
            </a:r>
          </a:p>
        </p:txBody>
      </p:sp>
      <p:sp>
        <p:nvSpPr>
          <p:cNvPr id="5" name="Datumsplatzhalter 4"/>
          <p:cNvSpPr>
            <a:spLocks noGrp="1"/>
          </p:cNvSpPr>
          <p:nvPr>
            <p:ph type="dt" sz="half" idx="10"/>
          </p:nvPr>
        </p:nvSpPr>
        <p:spPr/>
        <p:txBody>
          <a:bodyPr/>
          <a:lstStyle/>
          <a:p>
            <a:fld id="{F2B86494-9322-42D4-89C0-371FCD90BCBB}" type="datetime1">
              <a:rPr lang="de-AT" smtClean="0"/>
              <a:t>17.10.2023</a:t>
            </a:fld>
            <a:endParaRPr lang="de-AT" dirty="0"/>
          </a:p>
        </p:txBody>
      </p:sp>
      <p:sp>
        <p:nvSpPr>
          <p:cNvPr id="9" name="Fußzeilenplatzhalter 8"/>
          <p:cNvSpPr>
            <a:spLocks noGrp="1"/>
          </p:cNvSpPr>
          <p:nvPr>
            <p:ph type="ftr" sz="quarter" idx="11"/>
          </p:nvPr>
        </p:nvSpPr>
        <p:spPr>
          <a:xfrm>
            <a:off x="1806082" y="6494471"/>
            <a:ext cx="4289924" cy="309702"/>
          </a:xfrm>
          <a:prstGeom prst="rect">
            <a:avLst/>
          </a:prstGeom>
        </p:spPr>
        <p:txBody>
          <a:bodyPr/>
          <a:lstStyle/>
          <a:p>
            <a:r>
              <a:rPr lang="de-AT"/>
              <a:t>Fusszeile</a:t>
            </a:r>
            <a:endParaRPr lang="de-AT" dirty="0"/>
          </a:p>
        </p:txBody>
      </p:sp>
      <p:sp>
        <p:nvSpPr>
          <p:cNvPr id="10" name="Foliennummernplatzhalter 9"/>
          <p:cNvSpPr>
            <a:spLocks noGrp="1"/>
          </p:cNvSpPr>
          <p:nvPr>
            <p:ph type="sldNum" sz="quarter" idx="12"/>
          </p:nvPr>
        </p:nvSpPr>
        <p:spPr/>
        <p:txBody>
          <a:bodyPr/>
          <a:lstStyle/>
          <a:p>
            <a:r>
              <a:rPr lang="de-AT" dirty="0"/>
              <a:t>Slide </a:t>
            </a:r>
            <a:fld id="{BE3DC40E-DBBE-4E2D-9EEC-FBF0DA0E9179}" type="slidenum">
              <a:rPr lang="de-AT" smtClean="0"/>
              <a:pPr/>
              <a:t>‹#›</a:t>
            </a:fld>
            <a:endParaRPr lang="de-AT" dirty="0"/>
          </a:p>
        </p:txBody>
      </p:sp>
      <p:sp>
        <p:nvSpPr>
          <p:cNvPr id="2" name="Titel 1"/>
          <p:cNvSpPr>
            <a:spLocks noGrp="1"/>
          </p:cNvSpPr>
          <p:nvPr>
            <p:ph type="title"/>
          </p:nvPr>
        </p:nvSpPr>
        <p:spPr/>
        <p:txBody>
          <a:bodyPr/>
          <a:lstStyle/>
          <a:p>
            <a:r>
              <a:rPr lang="en-US"/>
              <a:t>Click to edit Master title style</a:t>
            </a:r>
            <a:endParaRPr lang="de-AT" dirty="0"/>
          </a:p>
        </p:txBody>
      </p:sp>
    </p:spTree>
    <p:extLst>
      <p:ext uri="{BB962C8B-B14F-4D97-AF65-F5344CB8AC3E}">
        <p14:creationId xmlns:p14="http://schemas.microsoft.com/office/powerpoint/2010/main" val="250203864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C48DB6F-F115-4AFC-B53E-05D1F38A6B58}" type="datetimeFigureOut">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2B3297-7D30-4BCE-9845-79E9BC032A09}"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7372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48DB6F-F115-4AFC-B53E-05D1F38A6B58}" type="datetimeFigureOut">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30739746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48DB6F-F115-4AFC-B53E-05D1F38A6B58}" type="datetimeFigureOut">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2B3297-7D30-4BCE-9845-79E9BC032A09}"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3429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48DB6F-F115-4AFC-B53E-05D1F38A6B58}" type="datetimeFigureOut">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38790291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C48DB6F-F115-4AFC-B53E-05D1F38A6B58}" type="datetimeFigureOut">
              <a:rPr lang="en-US" smtClean="0"/>
              <a:t>10/17/2023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37611757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C48DB6F-F115-4AFC-B53E-05D1F38A6B58}" type="datetimeFigureOut">
              <a:rPr lang="en-US" smtClean="0"/>
              <a:t>10/17/2023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298203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7F49BE-398D-479A-8A7E-5DDBCA61EDCB}" type="datetime1">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772655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48DB6F-F115-4AFC-B53E-05D1F38A6B58}" type="datetimeFigureOut">
              <a:rPr lang="en-US" smtClean="0"/>
              <a:t>10/17/2023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27222266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48DB6F-F115-4AFC-B53E-05D1F38A6B58}" type="datetimeFigureOut">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7124875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C48DB6F-F115-4AFC-B53E-05D1F38A6B58}" type="datetimeFigureOut">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2B3297-7D30-4BCE-9845-79E9BC032A09}"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0178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48DB6F-F115-4AFC-B53E-05D1F38A6B58}" type="datetimeFigureOut">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2B3297-7D30-4BCE-9845-79E9BC032A09}" type="slidenum">
              <a:rPr lang="en-US" smtClean="0"/>
              <a:t>‹#›</a:t>
            </a:fld>
            <a:endParaRPr lang="en-US"/>
          </a:p>
        </p:txBody>
      </p:sp>
    </p:spTree>
    <p:extLst>
      <p:ext uri="{BB962C8B-B14F-4D97-AF65-F5344CB8AC3E}">
        <p14:creationId xmlns:p14="http://schemas.microsoft.com/office/powerpoint/2010/main" val="24445312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48DB6F-F115-4AFC-B53E-05D1F38A6B58}" type="datetimeFigureOut">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2B3297-7D30-4BCE-9845-79E9BC032A09}"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6020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09600" y="228601"/>
            <a:ext cx="109728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609600" y="5368160"/>
            <a:ext cx="109728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125293" y="6172200"/>
            <a:ext cx="1146047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dk1"/>
                </a:solidFill>
                <a:latin typeface="Arial"/>
                <a:ea typeface="Arial"/>
                <a:cs typeface="Arial"/>
                <a:sym typeface="Arial"/>
              </a:rPr>
              <a:pPr algn="r">
                <a:buSzPct val="25000"/>
              </a:pPr>
              <a:t>‹#›</a:t>
            </a:fld>
            <a:endParaRPr lang="en-US" sz="900">
              <a:solidFill>
                <a:schemeClr val="dk1"/>
              </a:solidFill>
              <a:latin typeface="Arial"/>
              <a:ea typeface="Arial"/>
              <a:cs typeface="Arial"/>
              <a:sym typeface="Arial"/>
            </a:endParaRPr>
          </a:p>
        </p:txBody>
      </p:sp>
    </p:spTree>
    <p:extLst>
      <p:ext uri="{BB962C8B-B14F-4D97-AF65-F5344CB8AC3E}">
        <p14:creationId xmlns:p14="http://schemas.microsoft.com/office/powerpoint/2010/main" val="39395048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609600" y="1600201"/>
            <a:ext cx="109728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3" name="Shape 33"/>
          <p:cNvSpPr txBox="1">
            <a:spLocks noGrp="1"/>
          </p:cNvSpPr>
          <p:nvPr>
            <p:ph type="body" idx="2"/>
          </p:nvPr>
        </p:nvSpPr>
        <p:spPr>
          <a:xfrm>
            <a:off x="609600" y="3962401"/>
            <a:ext cx="109728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4" name="Shape 34"/>
          <p:cNvSpPr txBox="1">
            <a:spLocks noGrp="1"/>
          </p:cNvSpPr>
          <p:nvPr>
            <p:ph type="ftr" idx="11"/>
          </p:nvPr>
        </p:nvSpPr>
        <p:spPr>
          <a:xfrm>
            <a:off x="125293" y="6172200"/>
            <a:ext cx="1146047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latin typeface="Arial"/>
                <a:ea typeface="Arial"/>
                <a:cs typeface="Arial"/>
                <a:sym typeface="Arial"/>
              </a:rPr>
              <a:pPr algn="r">
                <a:buSzPct val="25000"/>
              </a:pPr>
              <a:t>‹#›</a:t>
            </a:fld>
            <a:endParaRPr lang="en-US" sz="900">
              <a:solidFill>
                <a:schemeClr val="lt1"/>
              </a:solidFill>
              <a:latin typeface="Arial"/>
              <a:ea typeface="Arial"/>
              <a:cs typeface="Arial"/>
              <a:sym typeface="Arial"/>
            </a:endParaRPr>
          </a:p>
        </p:txBody>
      </p:sp>
    </p:spTree>
    <p:extLst>
      <p:ext uri="{BB962C8B-B14F-4D97-AF65-F5344CB8AC3E}">
        <p14:creationId xmlns:p14="http://schemas.microsoft.com/office/powerpoint/2010/main" val="23895399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Learning Objectives">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609600" y="1600201"/>
            <a:ext cx="109728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a:p>
            <a:pPr lvl="1"/>
            <a:endParaRPr lang="en-IN" dirty="0"/>
          </a:p>
          <a:p>
            <a:pPr lvl="2"/>
            <a:endParaRPr lang="en-IN" dirty="0"/>
          </a:p>
        </p:txBody>
      </p:sp>
    </p:spTree>
    <p:extLst>
      <p:ext uri="{BB962C8B-B14F-4D97-AF65-F5344CB8AC3E}">
        <p14:creationId xmlns:p14="http://schemas.microsoft.com/office/powerpoint/2010/main" val="270535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D0C193-4974-4A1F-9C63-07D595E30D66}" type="datetime1">
              <a:rPr lang="en-US" smtClean="0"/>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48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1AA87F-28D4-4BF0-B81F-877A89DFD5AC}" type="datetime1">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0075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A9F1F3-208B-49A3-B337-9C8ACEB3E0E1}" type="datetime1">
              <a:rPr lang="en-US" smtClean="0"/>
              <a:t>10/17/2023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317384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AF6CA6-7293-4AA2-A0E0-A3BF4416E786}" type="datetime1">
              <a:rPr lang="en-US" smtClean="0"/>
              <a:t>10/17/2023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88996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D87016-7BCD-46FB-8EE3-AB6C369108B4}" type="datetime1">
              <a:rPr lang="en-US" smtClean="0"/>
              <a:t>10/17/2023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72983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1547011-1FFC-4EF8-9A2E-53B4AD2ADBD4}" type="datetime1">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316277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62EB47-45B4-4EF5-A743-B4885DD2F060}" type="datetime1">
              <a:rPr lang="en-US" smtClean="0"/>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585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A8D24A4-5FEC-4062-8995-EB21925B3B40}" type="datetime1">
              <a:rPr lang="en-US" smtClean="0"/>
              <a:t>10/17/2023</a:t>
            </a:fld>
            <a:endParaRPr lang="en-US" sz="1000"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sz="100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5747434-7036-48DB-A148-6B3D8EE75CDA}" type="slidenum">
              <a:rPr lang="en-US" smtClean="0"/>
              <a:pPr/>
              <a:t>‹#›</a:t>
            </a:fld>
            <a:endParaRPr lang="en-US" sz="1000"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4985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C48DB6F-F115-4AFC-B53E-05D1F38A6B58}" type="datetimeFigureOut">
              <a:rPr lang="en-US" smtClean="0"/>
              <a:t>10/17/2023</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C2B3297-7D30-4BCE-9845-79E9BC032A09}"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1012445"/>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oleObject" Target="../embeddings/oleObject22.bin"/><Relationship Id="rId7"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oleObject" Target="../embeddings/oleObject23.bin"/><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8" Type="http://schemas.openxmlformats.org/officeDocument/2006/relationships/image" Target="../media/image23.wmf"/><Relationship Id="rId3" Type="http://schemas.openxmlformats.org/officeDocument/2006/relationships/oleObject" Target="../embeddings/oleObject24.bin"/><Relationship Id="rId7" Type="http://schemas.openxmlformats.org/officeDocument/2006/relationships/oleObject" Target="../embeddings/oleObject26.bin"/><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oleObject" Target="../embeddings/oleObject25.bin"/><Relationship Id="rId4" Type="http://schemas.openxmlformats.org/officeDocument/2006/relationships/image" Target="../media/image21.emf"/></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oleObject" Target="../embeddings/oleObject27.bin"/><Relationship Id="rId7" Type="http://schemas.openxmlformats.org/officeDocument/2006/relationships/oleObject" Target="../embeddings/oleObject29.bin"/><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6.wmf"/><Relationship Id="rId5" Type="http://schemas.openxmlformats.org/officeDocument/2006/relationships/oleObject" Target="../embeddings/oleObject28.bin"/><Relationship Id="rId4" Type="http://schemas.openxmlformats.org/officeDocument/2006/relationships/image" Target="../media/image25.wmf"/></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0.emf"/><Relationship Id="rId5" Type="http://schemas.openxmlformats.org/officeDocument/2006/relationships/oleObject" Target="../embeddings/oleObject31.bin"/><Relationship Id="rId4" Type="http://schemas.openxmlformats.org/officeDocument/2006/relationships/image" Target="../media/image2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7.wmf"/><Relationship Id="rId3" Type="http://schemas.openxmlformats.org/officeDocument/2006/relationships/oleObject" Target="../embeddings/oleObject32.bin"/><Relationship Id="rId7" Type="http://schemas.openxmlformats.org/officeDocument/2006/relationships/oleObject" Target="../embeddings/oleObject34.bin"/><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6.wmf"/><Relationship Id="rId5" Type="http://schemas.openxmlformats.org/officeDocument/2006/relationships/oleObject" Target="../embeddings/oleObject33.bin"/><Relationship Id="rId4" Type="http://schemas.openxmlformats.org/officeDocument/2006/relationships/image" Target="../media/image35.emf"/></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7" Type="http://schemas.microsoft.com/office/2007/relationships/hdphoto" Target="../media/hdphoto2.wdp"/><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7.emf"/><Relationship Id="rId5" Type="http://schemas.openxmlformats.org/officeDocument/2006/relationships/oleObject" Target="../embeddings/oleObject37.bin"/><Relationship Id="rId4" Type="http://schemas.openxmlformats.org/officeDocument/2006/relationships/image" Target="../media/image46.emf"/></Relationships>
</file>

<file path=ppt/slides/_rels/slide29.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oleObject" Target="../embeddings/oleObject43.bin"/><Relationship Id="rId18" Type="http://schemas.openxmlformats.org/officeDocument/2006/relationships/image" Target="../media/image55.emf"/><Relationship Id="rId3" Type="http://schemas.openxmlformats.org/officeDocument/2006/relationships/oleObject" Target="../embeddings/oleObject38.bin"/><Relationship Id="rId21" Type="http://schemas.openxmlformats.org/officeDocument/2006/relationships/oleObject" Target="../embeddings/oleObject47.bin"/><Relationship Id="rId7" Type="http://schemas.openxmlformats.org/officeDocument/2006/relationships/oleObject" Target="../embeddings/oleObject40.bin"/><Relationship Id="rId12" Type="http://schemas.openxmlformats.org/officeDocument/2006/relationships/image" Target="../media/image52.emf"/><Relationship Id="rId17" Type="http://schemas.openxmlformats.org/officeDocument/2006/relationships/oleObject" Target="../embeddings/oleObject45.bin"/><Relationship Id="rId2" Type="http://schemas.openxmlformats.org/officeDocument/2006/relationships/notesSlide" Target="../notesSlides/notesSlide24.xml"/><Relationship Id="rId16" Type="http://schemas.openxmlformats.org/officeDocument/2006/relationships/image" Target="../media/image54.emf"/><Relationship Id="rId20"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49.emf"/><Relationship Id="rId11" Type="http://schemas.openxmlformats.org/officeDocument/2006/relationships/oleObject" Target="../embeddings/oleObject42.bin"/><Relationship Id="rId24" Type="http://schemas.openxmlformats.org/officeDocument/2006/relationships/image" Target="../media/image58.emf"/><Relationship Id="rId5" Type="http://schemas.openxmlformats.org/officeDocument/2006/relationships/oleObject" Target="../embeddings/oleObject39.bin"/><Relationship Id="rId15" Type="http://schemas.openxmlformats.org/officeDocument/2006/relationships/oleObject" Target="../embeddings/oleObject44.bin"/><Relationship Id="rId23" Type="http://schemas.openxmlformats.org/officeDocument/2006/relationships/oleObject" Target="../embeddings/oleObject48.bin"/><Relationship Id="rId10" Type="http://schemas.openxmlformats.org/officeDocument/2006/relationships/image" Target="../media/image51.emf"/><Relationship Id="rId19" Type="http://schemas.openxmlformats.org/officeDocument/2006/relationships/oleObject" Target="../embeddings/oleObject46.bin"/><Relationship Id="rId4" Type="http://schemas.openxmlformats.org/officeDocument/2006/relationships/image" Target="../media/image48.emf"/><Relationship Id="rId9" Type="http://schemas.openxmlformats.org/officeDocument/2006/relationships/oleObject" Target="../embeddings/oleObject41.bin"/><Relationship Id="rId14" Type="http://schemas.openxmlformats.org/officeDocument/2006/relationships/image" Target="../media/image53.emf"/><Relationship Id="rId22" Type="http://schemas.openxmlformats.org/officeDocument/2006/relationships/image" Target="../media/image57.emf"/></Relationships>
</file>

<file path=ppt/slides/_rels/slide3.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10.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e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9.emf"/><Relationship Id="rId4" Type="http://schemas.openxmlformats.org/officeDocument/2006/relationships/image" Target="../media/image6.emf"/><Relationship Id="rId9" Type="http://schemas.openxmlformats.org/officeDocument/2006/relationships/oleObject" Target="../embeddings/oleObject4.bin"/></Relationships>
</file>

<file path=ppt/slides/_rels/slide3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15.xml"/><Relationship Id="rId5" Type="http://schemas.openxmlformats.org/officeDocument/2006/relationships/image" Target="../media/image63.png"/><Relationship Id="rId4" Type="http://schemas.openxmlformats.org/officeDocument/2006/relationships/image" Target="../media/image62.png"/></Relationships>
</file>

<file path=ppt/slides/_rels/slide32.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49.bin"/><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image" Target="../media/image66.emf"/><Relationship Id="rId5" Type="http://schemas.openxmlformats.org/officeDocument/2006/relationships/oleObject" Target="../embeddings/oleObject50.bin"/><Relationship Id="rId4" Type="http://schemas.openxmlformats.org/officeDocument/2006/relationships/image" Target="../media/image65.emf"/></Relationships>
</file>

<file path=ppt/slides/_rels/slide3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15.xml"/><Relationship Id="rId5" Type="http://schemas.openxmlformats.org/officeDocument/2006/relationships/image" Target="../media/image70.png"/><Relationship Id="rId4" Type="http://schemas.openxmlformats.org/officeDocument/2006/relationships/image" Target="../media/image69.png"/></Relationships>
</file>

<file path=ppt/slides/_rels/slide35.xml.rels><?xml version="1.0" encoding="UTF-8" standalone="yes"?>
<Relationships xmlns="http://schemas.openxmlformats.org/package/2006/relationships"><Relationship Id="rId8" Type="http://schemas.openxmlformats.org/officeDocument/2006/relationships/image" Target="../media/image73.emf"/><Relationship Id="rId13" Type="http://schemas.openxmlformats.org/officeDocument/2006/relationships/oleObject" Target="../embeddings/oleObject56.bin"/><Relationship Id="rId18" Type="http://schemas.openxmlformats.org/officeDocument/2006/relationships/image" Target="../media/image78.emf"/><Relationship Id="rId3" Type="http://schemas.openxmlformats.org/officeDocument/2006/relationships/oleObject" Target="../embeddings/oleObject51.bin"/><Relationship Id="rId21" Type="http://schemas.openxmlformats.org/officeDocument/2006/relationships/oleObject" Target="../embeddings/oleObject60.bin"/><Relationship Id="rId7" Type="http://schemas.openxmlformats.org/officeDocument/2006/relationships/oleObject" Target="../embeddings/oleObject53.bin"/><Relationship Id="rId12" Type="http://schemas.openxmlformats.org/officeDocument/2006/relationships/image" Target="../media/image75.emf"/><Relationship Id="rId17" Type="http://schemas.openxmlformats.org/officeDocument/2006/relationships/oleObject" Target="../embeddings/oleObject58.bin"/><Relationship Id="rId2" Type="http://schemas.openxmlformats.org/officeDocument/2006/relationships/notesSlide" Target="../notesSlides/notesSlide27.xml"/><Relationship Id="rId16" Type="http://schemas.openxmlformats.org/officeDocument/2006/relationships/image" Target="../media/image77.emf"/><Relationship Id="rId20" Type="http://schemas.openxmlformats.org/officeDocument/2006/relationships/image" Target="../media/image79.emf"/><Relationship Id="rId1" Type="http://schemas.openxmlformats.org/officeDocument/2006/relationships/slideLayout" Target="../slideLayouts/slideLayout15.xml"/><Relationship Id="rId6" Type="http://schemas.openxmlformats.org/officeDocument/2006/relationships/image" Target="../media/image72.emf"/><Relationship Id="rId11" Type="http://schemas.openxmlformats.org/officeDocument/2006/relationships/oleObject" Target="../embeddings/oleObject55.bin"/><Relationship Id="rId5" Type="http://schemas.openxmlformats.org/officeDocument/2006/relationships/oleObject" Target="../embeddings/oleObject52.bin"/><Relationship Id="rId15" Type="http://schemas.openxmlformats.org/officeDocument/2006/relationships/oleObject" Target="../embeddings/oleObject57.bin"/><Relationship Id="rId10" Type="http://schemas.openxmlformats.org/officeDocument/2006/relationships/image" Target="../media/image74.emf"/><Relationship Id="rId19" Type="http://schemas.openxmlformats.org/officeDocument/2006/relationships/oleObject" Target="../embeddings/oleObject59.bin"/><Relationship Id="rId4" Type="http://schemas.openxmlformats.org/officeDocument/2006/relationships/image" Target="../media/image71.emf"/><Relationship Id="rId9" Type="http://schemas.openxmlformats.org/officeDocument/2006/relationships/oleObject" Target="../embeddings/oleObject54.bin"/><Relationship Id="rId14" Type="http://schemas.openxmlformats.org/officeDocument/2006/relationships/image" Target="../media/image76.emf"/><Relationship Id="rId22" Type="http://schemas.openxmlformats.org/officeDocument/2006/relationships/image" Target="../media/image80.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61.bin"/><Relationship Id="rId2" Type="http://schemas.openxmlformats.org/officeDocument/2006/relationships/notesSlide" Target="../notesSlides/notesSlide28.xml"/><Relationship Id="rId1" Type="http://schemas.openxmlformats.org/officeDocument/2006/relationships/slideLayout" Target="../slideLayouts/slideLayout15.xml"/><Relationship Id="rId4" Type="http://schemas.openxmlformats.org/officeDocument/2006/relationships/image" Target="../media/image81.emf"/></Relationships>
</file>

<file path=ppt/slides/_rels/slide37.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85.png"/><Relationship Id="rId5" Type="http://schemas.openxmlformats.org/officeDocument/2006/relationships/image" Target="../media/image84.png"/><Relationship Id="rId4" Type="http://schemas.openxmlformats.org/officeDocument/2006/relationships/image" Target="../media/image83.png"/></Relationships>
</file>

<file path=ppt/slides/_rels/slide38.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86.png"/><Relationship Id="rId7" Type="http://schemas.openxmlformats.org/officeDocument/2006/relationships/image" Target="../media/image90.png"/><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 Id="rId9" Type="http://schemas.openxmlformats.org/officeDocument/2006/relationships/image" Target="../media/image92.png"/></Relationships>
</file>

<file path=ppt/slides/_rels/slide39.xml.rels><?xml version="1.0" encoding="UTF-8" standalone="yes"?>
<Relationships xmlns="http://schemas.openxmlformats.org/package/2006/relationships"><Relationship Id="rId8" Type="http://schemas.openxmlformats.org/officeDocument/2006/relationships/image" Target="../media/image74.emf"/><Relationship Id="rId13" Type="http://schemas.openxmlformats.org/officeDocument/2006/relationships/oleObject" Target="../embeddings/oleObject67.bin"/><Relationship Id="rId18" Type="http://schemas.openxmlformats.org/officeDocument/2006/relationships/image" Target="../media/image79.emf"/><Relationship Id="rId3" Type="http://schemas.openxmlformats.org/officeDocument/2006/relationships/oleObject" Target="../embeddings/oleObject62.bin"/><Relationship Id="rId7" Type="http://schemas.openxmlformats.org/officeDocument/2006/relationships/oleObject" Target="../embeddings/oleObject64.bin"/><Relationship Id="rId12" Type="http://schemas.openxmlformats.org/officeDocument/2006/relationships/image" Target="../media/image76.emf"/><Relationship Id="rId17" Type="http://schemas.openxmlformats.org/officeDocument/2006/relationships/oleObject" Target="../embeddings/oleObject69.bin"/><Relationship Id="rId2" Type="http://schemas.openxmlformats.org/officeDocument/2006/relationships/notesSlide" Target="../notesSlides/notesSlide31.xml"/><Relationship Id="rId16" Type="http://schemas.openxmlformats.org/officeDocument/2006/relationships/image" Target="../media/image78.emf"/><Relationship Id="rId20" Type="http://schemas.openxmlformats.org/officeDocument/2006/relationships/image" Target="../media/image80.emf"/><Relationship Id="rId1" Type="http://schemas.openxmlformats.org/officeDocument/2006/relationships/slideLayout" Target="../slideLayouts/slideLayout15.xml"/><Relationship Id="rId6" Type="http://schemas.openxmlformats.org/officeDocument/2006/relationships/image" Target="../media/image73.emf"/><Relationship Id="rId11" Type="http://schemas.openxmlformats.org/officeDocument/2006/relationships/oleObject" Target="../embeddings/oleObject66.bin"/><Relationship Id="rId5" Type="http://schemas.openxmlformats.org/officeDocument/2006/relationships/oleObject" Target="../embeddings/oleObject63.bin"/><Relationship Id="rId15" Type="http://schemas.openxmlformats.org/officeDocument/2006/relationships/oleObject" Target="../embeddings/oleObject68.bin"/><Relationship Id="rId10" Type="http://schemas.openxmlformats.org/officeDocument/2006/relationships/image" Target="../media/image75.emf"/><Relationship Id="rId19" Type="http://schemas.openxmlformats.org/officeDocument/2006/relationships/oleObject" Target="../embeddings/oleObject70.bin"/><Relationship Id="rId4" Type="http://schemas.openxmlformats.org/officeDocument/2006/relationships/image" Target="../media/image72.emf"/><Relationship Id="rId9" Type="http://schemas.openxmlformats.org/officeDocument/2006/relationships/oleObject" Target="../embeddings/oleObject65.bin"/><Relationship Id="rId14" Type="http://schemas.openxmlformats.org/officeDocument/2006/relationships/image" Target="../media/image7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71.bin"/><Relationship Id="rId2" Type="http://schemas.openxmlformats.org/officeDocument/2006/relationships/notesSlide" Target="../notesSlides/notesSlide33.xml"/><Relationship Id="rId1" Type="http://schemas.openxmlformats.org/officeDocument/2006/relationships/slideLayout" Target="../slideLayouts/slideLayout15.xml"/><Relationship Id="rId6" Type="http://schemas.openxmlformats.org/officeDocument/2006/relationships/image" Target="../media/image95.wmf"/><Relationship Id="rId5" Type="http://schemas.openxmlformats.org/officeDocument/2006/relationships/oleObject" Target="../embeddings/oleObject72.bin"/><Relationship Id="rId4" Type="http://schemas.openxmlformats.org/officeDocument/2006/relationships/image" Target="../media/image94.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73.bin"/><Relationship Id="rId2" Type="http://schemas.openxmlformats.org/officeDocument/2006/relationships/notesSlide" Target="../notesSlides/notesSlide34.xml"/><Relationship Id="rId1" Type="http://schemas.openxmlformats.org/officeDocument/2006/relationships/slideLayout" Target="../slideLayouts/slideLayout15.xml"/><Relationship Id="rId4" Type="http://schemas.openxmlformats.org/officeDocument/2006/relationships/image" Target="../media/image96.wmf"/></Relationships>
</file>

<file path=ppt/slides/_rels/slide43.xml.rels><?xml version="1.0" encoding="UTF-8" standalone="yes"?>
<Relationships xmlns="http://schemas.openxmlformats.org/package/2006/relationships"><Relationship Id="rId3" Type="http://schemas.openxmlformats.org/officeDocument/2006/relationships/hyperlink" Target="https://www.bpsimulator.com/run/" TargetMode="External"/><Relationship Id="rId2" Type="http://schemas.openxmlformats.org/officeDocument/2006/relationships/hyperlink" Target="https://demo.bpmn.io/" TargetMode="Externa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image" Target="../media/image13.emf"/><Relationship Id="rId13" Type="http://schemas.openxmlformats.org/officeDocument/2006/relationships/oleObject" Target="../embeddings/oleObject11.bin"/><Relationship Id="rId3" Type="http://schemas.openxmlformats.org/officeDocument/2006/relationships/oleObject" Target="../embeddings/oleObject6.bin"/><Relationship Id="rId7" Type="http://schemas.openxmlformats.org/officeDocument/2006/relationships/oleObject" Target="../embeddings/oleObject8.bin"/><Relationship Id="rId12" Type="http://schemas.openxmlformats.org/officeDocument/2006/relationships/image" Target="../media/image15.emf"/><Relationship Id="rId2" Type="http://schemas.openxmlformats.org/officeDocument/2006/relationships/notesSlide" Target="../notesSlides/notesSlide2.xml"/><Relationship Id="rId16" Type="http://schemas.openxmlformats.org/officeDocument/2006/relationships/image" Target="../media/image17.emf"/><Relationship Id="rId1" Type="http://schemas.openxmlformats.org/officeDocument/2006/relationships/slideLayout" Target="../slideLayouts/slideLayout2.xml"/><Relationship Id="rId6" Type="http://schemas.openxmlformats.org/officeDocument/2006/relationships/image" Target="../media/image12.emf"/><Relationship Id="rId11" Type="http://schemas.openxmlformats.org/officeDocument/2006/relationships/oleObject" Target="../embeddings/oleObject10.bin"/><Relationship Id="rId5" Type="http://schemas.openxmlformats.org/officeDocument/2006/relationships/oleObject" Target="../embeddings/oleObject7.bin"/><Relationship Id="rId15" Type="http://schemas.openxmlformats.org/officeDocument/2006/relationships/oleObject" Target="../embeddings/oleObject12.bin"/><Relationship Id="rId10" Type="http://schemas.openxmlformats.org/officeDocument/2006/relationships/image" Target="../media/image14.emf"/><Relationship Id="rId4" Type="http://schemas.openxmlformats.org/officeDocument/2006/relationships/image" Target="../media/image11.emf"/><Relationship Id="rId9" Type="http://schemas.openxmlformats.org/officeDocument/2006/relationships/oleObject" Target="../embeddings/oleObject9.bin"/><Relationship Id="rId14" Type="http://schemas.openxmlformats.org/officeDocument/2006/relationships/image" Target="../media/image16.emf"/></Relationships>
</file>

<file path=ppt/slides/_rels/slide6.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oleObject" Target="../embeddings/oleObject14.bin"/><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oleObject" Target="../embeddings/oleObject17.bin"/><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oleObject" Target="../embeddings/oleObject20.bin"/><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CD2B798-7994-4548-A2BE-4AEF9C1A5F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Oval 5">
            <a:extLst>
              <a:ext uri="{FF2B5EF4-FFF2-40B4-BE49-F238E27FC236}">
                <a16:creationId xmlns:a16="http://schemas.microsoft.com/office/drawing/2014/main" id="{E6162320-3B67-42BB-AF9D-939326E64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6722E143-84C1-4F95-937C-78B92D2811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B8D726A5-7900-41B4-8D49-49B4A2010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7" name="Picture 6" descr="Complex maths formulae on a blackboard">
            <a:extLst>
              <a:ext uri="{FF2B5EF4-FFF2-40B4-BE49-F238E27FC236}">
                <a16:creationId xmlns:a16="http://schemas.microsoft.com/office/drawing/2014/main" id="{6F48739E-4C5E-0EA3-90CF-EAE17F3694D6}"/>
              </a:ext>
            </a:extLst>
          </p:cNvPr>
          <p:cNvPicPr>
            <a:picLocks noChangeAspect="1"/>
          </p:cNvPicPr>
          <p:nvPr/>
        </p:nvPicPr>
        <p:blipFill rotWithShape="1">
          <a:blip r:embed="rId2">
            <a:alphaModFix amt="45000"/>
          </a:blip>
          <a:srcRect t="18198" r="-1" b="4726"/>
          <a:stretch/>
        </p:blipFill>
        <p:spPr>
          <a:xfrm>
            <a:off x="20" y="-1"/>
            <a:ext cx="12188932" cy="6858000"/>
          </a:xfrm>
          <a:prstGeom prst="rect">
            <a:avLst/>
          </a:prstGeom>
        </p:spPr>
      </p:pic>
      <p:sp>
        <p:nvSpPr>
          <p:cNvPr id="4" name="Title 3">
            <a:extLst>
              <a:ext uri="{FF2B5EF4-FFF2-40B4-BE49-F238E27FC236}">
                <a16:creationId xmlns:a16="http://schemas.microsoft.com/office/drawing/2014/main" id="{B9E660DD-A5D3-C2A6-647F-4E2C3272F2C5}"/>
              </a:ext>
            </a:extLst>
          </p:cNvPr>
          <p:cNvSpPr>
            <a:spLocks noGrp="1"/>
          </p:cNvSpPr>
          <p:nvPr>
            <p:ph type="title"/>
          </p:nvPr>
        </p:nvSpPr>
        <p:spPr>
          <a:xfrm>
            <a:off x="643467" y="643467"/>
            <a:ext cx="7164674" cy="5571066"/>
          </a:xfrm>
        </p:spPr>
        <p:txBody>
          <a:bodyPr vert="horz" lIns="91440" tIns="45720" rIns="91440" bIns="45720" rtlCol="0" anchor="ctr">
            <a:normAutofit/>
          </a:bodyPr>
          <a:lstStyle/>
          <a:p>
            <a:r>
              <a:rPr lang="en-US" sz="6600" dirty="0">
                <a:solidFill>
                  <a:schemeClr val="tx1"/>
                </a:solidFill>
              </a:rPr>
              <a:t>Module 6 - </a:t>
            </a:r>
            <a:r>
              <a:rPr lang="en-US" sz="6600" kern="1200" cap="all" spc="200" baseline="0" dirty="0">
                <a:solidFill>
                  <a:schemeClr val="tx1"/>
                </a:solidFill>
                <a:latin typeface="+mj-lt"/>
                <a:ea typeface="+mj-ea"/>
                <a:cs typeface="+mj-cs"/>
              </a:rPr>
              <a:t>Business process management notation (BPMN)</a:t>
            </a:r>
          </a:p>
        </p:txBody>
      </p:sp>
      <p:sp>
        <p:nvSpPr>
          <p:cNvPr id="5" name="Text Placeholder 4">
            <a:extLst>
              <a:ext uri="{FF2B5EF4-FFF2-40B4-BE49-F238E27FC236}">
                <a16:creationId xmlns:a16="http://schemas.microsoft.com/office/drawing/2014/main" id="{AAE7F651-4CBA-D5CC-2590-1C44540FE7E4}"/>
              </a:ext>
            </a:extLst>
          </p:cNvPr>
          <p:cNvSpPr>
            <a:spLocks noGrp="1"/>
          </p:cNvSpPr>
          <p:nvPr>
            <p:ph type="body" idx="1"/>
          </p:nvPr>
        </p:nvSpPr>
        <p:spPr>
          <a:xfrm>
            <a:off x="8451608" y="643467"/>
            <a:ext cx="3096926" cy="5571066"/>
          </a:xfrm>
        </p:spPr>
        <p:txBody>
          <a:bodyPr vert="horz" lIns="91440" tIns="45720" rIns="91440" bIns="45720" rtlCol="0" anchor="ctr">
            <a:normAutofit/>
          </a:bodyPr>
          <a:lstStyle/>
          <a:p>
            <a:r>
              <a:rPr lang="en-US" sz="2000" dirty="0">
                <a:solidFill>
                  <a:schemeClr val="tx1"/>
                </a:solidFill>
              </a:rPr>
              <a:t>Dr. Tuan Truong</a:t>
            </a:r>
          </a:p>
        </p:txBody>
      </p:sp>
      <p:cxnSp>
        <p:nvCxnSpPr>
          <p:cNvPr id="19" name="Straight Connector 18">
            <a:extLst>
              <a:ext uri="{FF2B5EF4-FFF2-40B4-BE49-F238E27FC236}">
                <a16:creationId xmlns:a16="http://schemas.microsoft.com/office/drawing/2014/main" id="{46E49661-E258-450C-8150-A91A6B30D1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828800"/>
            <a:ext cx="0" cy="32004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920764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7" name="Rectangle 3"/>
          <p:cNvSpPr>
            <a:spLocks noGrp="1" noChangeArrowheads="1"/>
          </p:cNvSpPr>
          <p:nvPr>
            <p:ph idx="1"/>
          </p:nvPr>
        </p:nvSpPr>
        <p:spPr>
          <a:xfrm>
            <a:off x="1900547" y="2232046"/>
            <a:ext cx="8136904" cy="1462099"/>
          </a:xfrm>
        </p:spPr>
        <p:txBody>
          <a:bodyPr/>
          <a:lstStyle/>
          <a:p>
            <a:pPr marL="0" lvl="1" indent="0" algn="just">
              <a:buNone/>
            </a:pPr>
            <a:r>
              <a:rPr lang="en-AU" sz="2400" dirty="0"/>
              <a:t>[…] </a:t>
            </a:r>
            <a:r>
              <a:rPr lang="en-US" sz="2400" dirty="0"/>
              <a:t>If the purchase order is confirmed, </a:t>
            </a:r>
            <a:r>
              <a:rPr lang="en-US" sz="2400" b="1" dirty="0"/>
              <a:t>an invoice is emitted and the goods requested are shipped</a:t>
            </a:r>
            <a:r>
              <a:rPr lang="en-US" sz="2400" dirty="0"/>
              <a:t>. The process completes by archiving the </a:t>
            </a:r>
            <a:r>
              <a:rPr lang="en-AU" sz="2400" dirty="0"/>
              <a:t>order. […]</a:t>
            </a:r>
          </a:p>
          <a:p>
            <a:pPr marL="0" lvl="1" indent="0" algn="just">
              <a:buNone/>
            </a:pPr>
            <a:endParaRPr lang="en-AU" sz="2400" dirty="0"/>
          </a:p>
        </p:txBody>
      </p:sp>
      <p:sp>
        <p:nvSpPr>
          <p:cNvPr id="989186" name="Rectangle 2"/>
          <p:cNvSpPr>
            <a:spLocks noGrp="1" noChangeArrowheads="1"/>
          </p:cNvSpPr>
          <p:nvPr>
            <p:ph type="title"/>
          </p:nvPr>
        </p:nvSpPr>
        <p:spPr/>
        <p:txBody>
          <a:bodyPr>
            <a:normAutofit/>
          </a:bodyPr>
          <a:lstStyle/>
          <a:p>
            <a:r>
              <a:rPr lang="en-AU" sz="4800" dirty="0"/>
              <a:t>Let’s reconsider our order-to-cash example</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5" name="Object 4"/>
          <p:cNvGraphicFramePr>
            <a:graphicFrameLocks noChangeAspect="1"/>
          </p:cNvGraphicFramePr>
          <p:nvPr/>
        </p:nvGraphicFramePr>
        <p:xfrm>
          <a:off x="1900547" y="3429000"/>
          <a:ext cx="8433755" cy="2393938"/>
        </p:xfrm>
        <a:graphic>
          <a:graphicData uri="http://schemas.openxmlformats.org/presentationml/2006/ole">
            <mc:AlternateContent xmlns:mc="http://schemas.openxmlformats.org/markup-compatibility/2006">
              <mc:Choice xmlns:v="urn:schemas-microsoft-com:vml" Requires="v">
                <p:oleObj name="Visio" r:id="rId3" imgW="9019431" imgH="2575736" progId="Visio.Drawing.11">
                  <p:embed/>
                </p:oleObj>
              </mc:Choice>
              <mc:Fallback>
                <p:oleObj name="Visio" r:id="rId3" imgW="9019431" imgH="2575736" progId="Visio.Drawing.11">
                  <p:embed/>
                  <p:pic>
                    <p:nvPicPr>
                      <p:cNvPr id="5" name="Object 4"/>
                      <p:cNvPicPr>
                        <a:picLocks noChangeAspect="1" noChangeArrowheads="1"/>
                      </p:cNvPicPr>
                      <p:nvPr/>
                    </p:nvPicPr>
                    <p:blipFill>
                      <a:blip r:embed="rId4"/>
                      <a:srcRect/>
                      <a:stretch>
                        <a:fillRect/>
                      </a:stretch>
                    </p:blipFill>
                    <p:spPr bwMode="auto">
                      <a:xfrm>
                        <a:off x="1900547" y="3429000"/>
                        <a:ext cx="8433755" cy="239393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3393031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p:cNvGraphicFramePr>
            <a:graphicFrameLocks noChangeAspect="1"/>
          </p:cNvGraphicFramePr>
          <p:nvPr/>
        </p:nvGraphicFramePr>
        <p:xfrm>
          <a:off x="1807115" y="2498630"/>
          <a:ext cx="8433755" cy="2393938"/>
        </p:xfrm>
        <a:graphic>
          <a:graphicData uri="http://schemas.openxmlformats.org/presentationml/2006/ole">
            <mc:AlternateContent xmlns:mc="http://schemas.openxmlformats.org/markup-compatibility/2006">
              <mc:Choice xmlns:v="urn:schemas-microsoft-com:vml" Requires="v">
                <p:oleObj name="Visio" r:id="rId3" imgW="9019431" imgH="2575736" progId="Visio.Drawing.11">
                  <p:embed/>
                </p:oleObj>
              </mc:Choice>
              <mc:Fallback>
                <p:oleObj name="Visio" r:id="rId3" imgW="9019431" imgH="2575736" progId="Visio.Drawing.11">
                  <p:embed/>
                  <p:pic>
                    <p:nvPicPr>
                      <p:cNvPr id="11" name="Object 10"/>
                      <p:cNvPicPr>
                        <a:picLocks noChangeAspect="1" noChangeArrowheads="1"/>
                      </p:cNvPicPr>
                      <p:nvPr/>
                    </p:nvPicPr>
                    <p:blipFill>
                      <a:blip r:embed="rId4"/>
                      <a:srcRect/>
                      <a:stretch>
                        <a:fillRect/>
                      </a:stretch>
                    </p:blipFill>
                    <p:spPr bwMode="auto">
                      <a:xfrm>
                        <a:off x="1807115" y="2498630"/>
                        <a:ext cx="8433755" cy="2393938"/>
                      </a:xfrm>
                      <a:prstGeom prst="rect">
                        <a:avLst/>
                      </a:prstGeom>
                      <a:noFill/>
                      <a:ln>
                        <a:noFill/>
                      </a:ln>
                      <a:effectLst/>
                    </p:spPr>
                  </p:pic>
                </p:oleObj>
              </mc:Fallback>
            </mc:AlternateContent>
          </a:graphicData>
        </a:graphic>
      </p:graphicFrame>
      <p:graphicFrame>
        <p:nvGraphicFramePr>
          <p:cNvPr id="12" name="Object 11"/>
          <p:cNvGraphicFramePr>
            <a:graphicFrameLocks noChangeAspect="1"/>
          </p:cNvGraphicFramePr>
          <p:nvPr/>
        </p:nvGraphicFramePr>
        <p:xfrm>
          <a:off x="1807116" y="2498631"/>
          <a:ext cx="8518525" cy="2962276"/>
        </p:xfrm>
        <a:graphic>
          <a:graphicData uri="http://schemas.openxmlformats.org/presentationml/2006/ole">
            <mc:AlternateContent xmlns:mc="http://schemas.openxmlformats.org/markup-compatibility/2006">
              <mc:Choice xmlns:v="urn:schemas-microsoft-com:vml" Requires="v">
                <p:oleObj name="Visio" r:id="rId5" imgW="9110584" imgH="3188336" progId="Visio.Drawing.11">
                  <p:embed/>
                </p:oleObj>
              </mc:Choice>
              <mc:Fallback>
                <p:oleObj name="Visio" r:id="rId5" imgW="9110584" imgH="3188336" progId="Visio.Drawing.11">
                  <p:embed/>
                  <p:pic>
                    <p:nvPicPr>
                      <p:cNvPr id="12" name="Object 11"/>
                      <p:cNvPicPr>
                        <a:picLocks noChangeAspect="1" noChangeArrowheads="1"/>
                      </p:cNvPicPr>
                      <p:nvPr/>
                    </p:nvPicPr>
                    <p:blipFill>
                      <a:blip r:embed="rId6"/>
                      <a:srcRect/>
                      <a:stretch>
                        <a:fillRect/>
                      </a:stretch>
                    </p:blipFill>
                    <p:spPr bwMode="auto">
                      <a:xfrm>
                        <a:off x="1807116" y="2498631"/>
                        <a:ext cx="8518525" cy="2962276"/>
                      </a:xfrm>
                      <a:prstGeom prst="rect">
                        <a:avLst/>
                      </a:prstGeom>
                      <a:noFill/>
                      <a:ln>
                        <a:noFill/>
                      </a:ln>
                      <a:effectLst/>
                    </p:spPr>
                  </p:pic>
                </p:oleObj>
              </mc:Fallback>
            </mc:AlternateContent>
          </a:graphicData>
        </a:graphic>
      </p:graphicFrame>
      <p:sp>
        <p:nvSpPr>
          <p:cNvPr id="990214" name="Rectangle 6"/>
          <p:cNvSpPr>
            <a:spLocks noGrp="1" noChangeArrowheads="1"/>
          </p:cNvSpPr>
          <p:nvPr>
            <p:ph type="title"/>
          </p:nvPr>
        </p:nvSpPr>
        <p:spPr/>
        <p:txBody>
          <a:bodyPr/>
          <a:lstStyle/>
          <a:p>
            <a:r>
              <a:rPr lang="en-AU" dirty="0"/>
              <a:t>Solution: Order-to-cash</a:t>
            </a:r>
          </a:p>
        </p:txBody>
      </p:sp>
      <p:sp>
        <p:nvSpPr>
          <p:cNvPr id="990220" name="Text Box 12"/>
          <p:cNvSpPr txBox="1">
            <a:spLocks noChangeArrowheads="1"/>
          </p:cNvSpPr>
          <p:nvPr/>
        </p:nvSpPr>
        <p:spPr bwMode="auto">
          <a:xfrm>
            <a:off x="4556648" y="3358358"/>
            <a:ext cx="7826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split</a:t>
            </a:r>
          </a:p>
        </p:txBody>
      </p:sp>
      <p:sp>
        <p:nvSpPr>
          <p:cNvPr id="990221" name="Text Box 13"/>
          <p:cNvSpPr txBox="1">
            <a:spLocks noChangeArrowheads="1"/>
          </p:cNvSpPr>
          <p:nvPr/>
        </p:nvSpPr>
        <p:spPr bwMode="auto">
          <a:xfrm>
            <a:off x="5481497" y="4613598"/>
            <a:ext cx="7826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split</a:t>
            </a:r>
          </a:p>
        </p:txBody>
      </p:sp>
      <p:sp>
        <p:nvSpPr>
          <p:cNvPr id="990222" name="Text Box 14"/>
          <p:cNvSpPr txBox="1">
            <a:spLocks noChangeArrowheads="1"/>
          </p:cNvSpPr>
          <p:nvPr/>
        </p:nvSpPr>
        <p:spPr bwMode="auto">
          <a:xfrm>
            <a:off x="8223612" y="4613598"/>
            <a:ext cx="7826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join</a:t>
            </a:r>
          </a:p>
        </p:txBody>
      </p:sp>
      <p:sp>
        <p:nvSpPr>
          <p:cNvPr id="4" name="Slide Number Placeholder 3"/>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sp>
        <p:nvSpPr>
          <p:cNvPr id="10" name="Rectangle 9"/>
          <p:cNvSpPr/>
          <p:nvPr/>
        </p:nvSpPr>
        <p:spPr>
          <a:xfrm rot="1434778">
            <a:off x="7417018" y="1648557"/>
            <a:ext cx="3178466" cy="1024468"/>
          </a:xfrm>
          <a:prstGeom prst="rect">
            <a:avLst/>
          </a:prstGeom>
          <a:blipFill>
            <a:blip r:embed="rId7">
              <a:extLst>
                <a:ext uri="{BEBA8EAE-BF5A-486C-A8C5-ECC9F3942E4B}">
                  <a14:imgProps xmlns:a14="http://schemas.microsoft.com/office/drawing/2010/main">
                    <a14:imgLayer r:embed="rId8">
                      <a14:imgEffect>
                        <a14:artisticPencilGrayscale/>
                      </a14:imgEffect>
                    </a14:imgLayer>
                  </a14:imgProps>
                </a:ext>
              </a:extLst>
            </a:blip>
            <a:tile tx="0" ty="0" sx="100000" sy="100000" flip="none" algn="tl"/>
          </a:blip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srgbClr val="C00000"/>
                </a:solidFill>
                <a:effectLst/>
                <a:uLnTx/>
                <a:uFillTx/>
                <a:latin typeface="Tw Cen MT" panose="020B0602020104020603"/>
                <a:ea typeface="+mn-ea"/>
                <a:cs typeface="+mn-cs"/>
              </a:rPr>
              <a:t>Anything wrong with this model?</a:t>
            </a:r>
          </a:p>
        </p:txBody>
      </p:sp>
    </p:spTree>
    <p:extLst>
      <p:ext uri="{BB962C8B-B14F-4D97-AF65-F5344CB8AC3E}">
        <p14:creationId xmlns:p14="http://schemas.microsoft.com/office/powerpoint/2010/main" val="39240451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xit" presetSubtype="0" fill="hold" nodeType="withEffect">
                                  <p:stCondLst>
                                    <p:cond delay="0"/>
                                  </p:stCondLst>
                                  <p:childTnLst>
                                    <p:animEffect transition="out" filter="fade">
                                      <p:cBhvr>
                                        <p:cTn id="9" dur="500"/>
                                        <p:tgtEl>
                                          <p:spTgt spid="11"/>
                                        </p:tgtEl>
                                      </p:cBhvr>
                                    </p:animEffect>
                                    <p:set>
                                      <p:cBhvr>
                                        <p:cTn id="10" dur="1" fill="hold">
                                          <p:stCondLst>
                                            <p:cond delay="499"/>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90220"/>
                                        </p:tgtEl>
                                        <p:attrNameLst>
                                          <p:attrName>style.visibility</p:attrName>
                                        </p:attrNameLst>
                                      </p:cBhvr>
                                      <p:to>
                                        <p:strVal val="visible"/>
                                      </p:to>
                                    </p:set>
                                    <p:animEffect transition="in" filter="fade">
                                      <p:cBhvr>
                                        <p:cTn id="15" dur="1000"/>
                                        <p:tgtEl>
                                          <p:spTgt spid="9902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90221"/>
                                        </p:tgtEl>
                                        <p:attrNameLst>
                                          <p:attrName>style.visibility</p:attrName>
                                        </p:attrNameLst>
                                      </p:cBhvr>
                                      <p:to>
                                        <p:strVal val="visible"/>
                                      </p:to>
                                    </p:set>
                                    <p:animEffect transition="in" filter="fade">
                                      <p:cBhvr>
                                        <p:cTn id="18" dur="1000"/>
                                        <p:tgtEl>
                                          <p:spTgt spid="99022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90222"/>
                                        </p:tgtEl>
                                        <p:attrNameLst>
                                          <p:attrName>style.visibility</p:attrName>
                                        </p:attrNameLst>
                                      </p:cBhvr>
                                      <p:to>
                                        <p:strVal val="visible"/>
                                      </p:to>
                                    </p:set>
                                    <p:animEffect transition="in" filter="fade">
                                      <p:cBhvr>
                                        <p:cTn id="21" dur="1000"/>
                                        <p:tgtEl>
                                          <p:spTgt spid="990222"/>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1000" fill="hold"/>
                                        <p:tgtEl>
                                          <p:spTgt spid="10"/>
                                        </p:tgtEl>
                                        <p:attrNameLst>
                                          <p:attrName>ppt_w</p:attrName>
                                        </p:attrNameLst>
                                      </p:cBhvr>
                                      <p:tavLst>
                                        <p:tav tm="0">
                                          <p:val>
                                            <p:fltVal val="0"/>
                                          </p:val>
                                        </p:tav>
                                        <p:tav tm="100000">
                                          <p:val>
                                            <p:strVal val="#ppt_w"/>
                                          </p:val>
                                        </p:tav>
                                      </p:tavLst>
                                    </p:anim>
                                    <p:anim calcmode="lin" valueType="num">
                                      <p:cBhvr>
                                        <p:cTn id="27" dur="1000" fill="hold"/>
                                        <p:tgtEl>
                                          <p:spTgt spid="10"/>
                                        </p:tgtEl>
                                        <p:attrNameLst>
                                          <p:attrName>ppt_h</p:attrName>
                                        </p:attrNameLst>
                                      </p:cBhvr>
                                      <p:tavLst>
                                        <p:tav tm="0">
                                          <p:val>
                                            <p:fltVal val="0"/>
                                          </p:val>
                                        </p:tav>
                                        <p:tav tm="100000">
                                          <p:val>
                                            <p:strVal val="#ppt_h"/>
                                          </p:val>
                                        </p:tav>
                                      </p:tavLst>
                                    </p:anim>
                                    <p:anim calcmode="lin" valueType="num">
                                      <p:cBhvr>
                                        <p:cTn id="28" dur="1000" fill="hold"/>
                                        <p:tgtEl>
                                          <p:spTgt spid="10"/>
                                        </p:tgtEl>
                                        <p:attrNameLst>
                                          <p:attrName>style.rotation</p:attrName>
                                        </p:attrNameLst>
                                      </p:cBhvr>
                                      <p:tavLst>
                                        <p:tav tm="0">
                                          <p:val>
                                            <p:fltVal val="90"/>
                                          </p:val>
                                        </p:tav>
                                        <p:tav tm="100000">
                                          <p:val>
                                            <p:fltVal val="0"/>
                                          </p:val>
                                        </p:tav>
                                      </p:tavLst>
                                    </p:anim>
                                    <p:animEffect transition="in" filter="fade">
                                      <p:cBhvr>
                                        <p:cTn id="2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0220" grpId="0"/>
      <p:bldP spid="990221" grpId="0"/>
      <p:bldP spid="990222" grpId="0"/>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5" name="Rectangle 3"/>
          <p:cNvSpPr>
            <a:spLocks noGrp="1" noChangeArrowheads="1"/>
          </p:cNvSpPr>
          <p:nvPr>
            <p:ph idx="1"/>
          </p:nvPr>
        </p:nvSpPr>
        <p:spPr>
          <a:xfrm>
            <a:off x="2027548" y="3844087"/>
            <a:ext cx="8136904" cy="1992364"/>
          </a:xfrm>
        </p:spPr>
        <p:txBody>
          <a:bodyPr>
            <a:noAutofit/>
          </a:bodyPr>
          <a:lstStyle/>
          <a:p>
            <a:pPr marL="891822" lvl="1" indent="0">
              <a:buNone/>
            </a:pPr>
            <a:r>
              <a:rPr lang="en-AU" sz="2400" i="1" dirty="0"/>
              <a:t>XOR-split</a:t>
            </a:r>
            <a:r>
              <a:rPr lang="en-AU" sz="2400" dirty="0"/>
              <a:t> </a:t>
            </a:r>
            <a:r>
              <a:rPr lang="en-AU" sz="2400" dirty="0">
                <a:sym typeface="Wingdings" pitchFamily="2" charset="2"/>
              </a:rPr>
              <a:t> takes </a:t>
            </a:r>
            <a:r>
              <a:rPr lang="en-AU" sz="2400" b="1" dirty="0">
                <a:sym typeface="Wingdings" pitchFamily="2" charset="2"/>
              </a:rPr>
              <a:t>one</a:t>
            </a:r>
            <a:r>
              <a:rPr lang="en-AU" sz="2400" dirty="0">
                <a:sym typeface="Wingdings" pitchFamily="2" charset="2"/>
              </a:rPr>
              <a:t> outgoing branch</a:t>
            </a:r>
          </a:p>
          <a:p>
            <a:pPr marL="1074695" lvl="1"/>
            <a:endParaRPr lang="en-AU" sz="2400" dirty="0">
              <a:sym typeface="Wingdings" pitchFamily="2" charset="2"/>
            </a:endParaRPr>
          </a:p>
          <a:p>
            <a:pPr marL="1074695" lvl="1"/>
            <a:endParaRPr lang="en-AU" sz="2400" dirty="0">
              <a:sym typeface="Wingdings" pitchFamily="2" charset="2"/>
            </a:endParaRPr>
          </a:p>
          <a:p>
            <a:pPr marL="1074695" lvl="1"/>
            <a:endParaRPr lang="en-AU" sz="2000" dirty="0">
              <a:sym typeface="Wingdings" pitchFamily="2" charset="2"/>
            </a:endParaRPr>
          </a:p>
          <a:p>
            <a:pPr marL="891822" lvl="1" indent="0">
              <a:buNone/>
            </a:pPr>
            <a:r>
              <a:rPr lang="en-AU" sz="2400" i="1" dirty="0">
                <a:sym typeface="Wingdings" pitchFamily="2" charset="2"/>
              </a:rPr>
              <a:t>XOR-join</a:t>
            </a:r>
            <a:r>
              <a:rPr lang="en-AU" sz="2400" dirty="0">
                <a:sym typeface="Wingdings" pitchFamily="2" charset="2"/>
              </a:rPr>
              <a:t>  proceeds when </a:t>
            </a:r>
            <a:r>
              <a:rPr lang="en-AU" sz="2400" b="1" dirty="0">
                <a:sym typeface="Wingdings" pitchFamily="2" charset="2"/>
              </a:rPr>
              <a:t>one</a:t>
            </a:r>
            <a:r>
              <a:rPr lang="en-AU" sz="2400" dirty="0">
                <a:sym typeface="Wingdings" pitchFamily="2" charset="2"/>
              </a:rPr>
              <a:t> incoming branch has completed</a:t>
            </a:r>
          </a:p>
          <a:p>
            <a:pPr marL="1074695" lvl="1">
              <a:buFontTx/>
              <a:buChar char="•"/>
            </a:pPr>
            <a:endParaRPr lang="en-AU" sz="2400" dirty="0">
              <a:sym typeface="Wingdings" pitchFamily="2" charset="2"/>
            </a:endParaRPr>
          </a:p>
        </p:txBody>
      </p:sp>
      <p:sp>
        <p:nvSpPr>
          <p:cNvPr id="1093634" name="Rectangle 2"/>
          <p:cNvSpPr>
            <a:spLocks noGrp="1" noChangeArrowheads="1"/>
          </p:cNvSpPr>
          <p:nvPr>
            <p:ph type="title"/>
          </p:nvPr>
        </p:nvSpPr>
        <p:spPr/>
        <p:txBody>
          <a:bodyPr/>
          <a:lstStyle/>
          <a:p>
            <a:r>
              <a:rPr lang="en-AU" dirty="0"/>
              <a:t>A little more on gateways: XOR Gateway</a:t>
            </a:r>
          </a:p>
        </p:txBody>
      </p:sp>
      <p:graphicFrame>
        <p:nvGraphicFramePr>
          <p:cNvPr id="1093639" name="Object 7"/>
          <p:cNvGraphicFramePr>
            <a:graphicFrameLocks noChangeAspect="1"/>
          </p:cNvGraphicFramePr>
          <p:nvPr/>
        </p:nvGraphicFramePr>
        <p:xfrm>
          <a:off x="1165792" y="3223239"/>
          <a:ext cx="1658938" cy="1647826"/>
        </p:xfrm>
        <a:graphic>
          <a:graphicData uri="http://schemas.openxmlformats.org/presentationml/2006/ole">
            <mc:AlternateContent xmlns:mc="http://schemas.openxmlformats.org/markup-compatibility/2006">
              <mc:Choice xmlns:v="urn:schemas-microsoft-com:vml" Requires="v">
                <p:oleObj name="Visio" r:id="rId3" imgW="1058310" imgH="1019436" progId="Visio.Drawing.11">
                  <p:embed/>
                </p:oleObj>
              </mc:Choice>
              <mc:Fallback>
                <p:oleObj name="Visio" r:id="rId3" imgW="1058310" imgH="1019436" progId="Visio.Drawing.11">
                  <p:embed/>
                  <p:pic>
                    <p:nvPicPr>
                      <p:cNvPr id="1093639" name="Object 7"/>
                      <p:cNvPicPr>
                        <a:picLocks noChangeAspect="1" noChangeArrowheads="1"/>
                      </p:cNvPicPr>
                      <p:nvPr/>
                    </p:nvPicPr>
                    <p:blipFill>
                      <a:blip r:embed="rId4"/>
                      <a:srcRect/>
                      <a:stretch>
                        <a:fillRect/>
                      </a:stretch>
                    </p:blipFill>
                    <p:spPr bwMode="auto">
                      <a:xfrm>
                        <a:off x="1165792" y="3223239"/>
                        <a:ext cx="1658938" cy="1647826"/>
                      </a:xfrm>
                      <a:prstGeom prst="rect">
                        <a:avLst/>
                      </a:prstGeom>
                      <a:noFill/>
                      <a:ln>
                        <a:noFill/>
                      </a:ln>
                      <a:effectLst/>
                    </p:spPr>
                  </p:pic>
                </p:oleObj>
              </mc:Fallback>
            </mc:AlternateContent>
          </a:graphicData>
        </a:graphic>
      </p:graphicFrame>
      <p:graphicFrame>
        <p:nvGraphicFramePr>
          <p:cNvPr id="11" name="Object 6"/>
          <p:cNvGraphicFramePr>
            <a:graphicFrameLocks noChangeAspect="1"/>
          </p:cNvGraphicFramePr>
          <p:nvPr/>
        </p:nvGraphicFramePr>
        <p:xfrm>
          <a:off x="1542849" y="1959141"/>
          <a:ext cx="792162" cy="792162"/>
        </p:xfrm>
        <a:graphic>
          <a:graphicData uri="http://schemas.openxmlformats.org/presentationml/2006/ole">
            <mc:AlternateContent xmlns:mc="http://schemas.openxmlformats.org/markup-compatibility/2006">
              <mc:Choice xmlns:v="urn:schemas-microsoft-com:vml" Requires="v">
                <p:oleObj name="Visio" r:id="rId5" imgW="577596" imgH="577596" progId="Visio.Drawing.11">
                  <p:embed/>
                </p:oleObj>
              </mc:Choice>
              <mc:Fallback>
                <p:oleObj name="Visio" r:id="rId5" imgW="577596" imgH="577596" progId="Visio.Drawing.11">
                  <p:embed/>
                  <p:pic>
                    <p:nvPicPr>
                      <p:cNvPr id="11"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2849" y="1959141"/>
                        <a:ext cx="792162" cy="792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 name="Rectangle 16"/>
          <p:cNvSpPr/>
          <p:nvPr/>
        </p:nvSpPr>
        <p:spPr>
          <a:xfrm>
            <a:off x="2248466" y="1928823"/>
            <a:ext cx="7695067" cy="1200329"/>
          </a:xfrm>
          <a:prstGeom prst="rect">
            <a:avLst/>
          </a:prstGeom>
        </p:spPr>
        <p:txBody>
          <a:bodyPr wrap="square">
            <a:spAutoFit/>
          </a:bodyPr>
          <a:lstStyle/>
          <a:p>
            <a:pPr marL="228590" marR="0" lvl="1" indent="0" algn="l" defTabSz="457200" rtl="0" eaLnBrk="1" fontAlgn="auto" latinLnBrk="0" hangingPunct="1">
              <a:lnSpc>
                <a:spcPct val="100000"/>
              </a:lnSpc>
              <a:spcBef>
                <a:spcPct val="20000"/>
              </a:spcBef>
              <a:spcAft>
                <a:spcPts val="0"/>
              </a:spcAft>
              <a:buClr>
                <a:prstClr val="black">
                  <a:lumMod val="50000"/>
                  <a:lumOff val="50000"/>
                </a:prstClr>
              </a:buClr>
              <a:buSzTx/>
              <a:buFontTx/>
              <a:buNone/>
              <a:tabLst/>
              <a:defRPr/>
            </a:pP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An </a:t>
            </a:r>
            <a:r>
              <a:rPr kumimoji="0" lang="en-AU" sz="24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XOR Gateway </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captures decision points (XOR-split) and points where alternative flows are merged (XOR-join)</a:t>
            </a:r>
          </a:p>
        </p:txBody>
      </p:sp>
      <p:graphicFrame>
        <p:nvGraphicFramePr>
          <p:cNvPr id="18" name="Object 7"/>
          <p:cNvGraphicFramePr>
            <a:graphicFrameLocks noChangeAspect="1"/>
          </p:cNvGraphicFramePr>
          <p:nvPr/>
        </p:nvGraphicFramePr>
        <p:xfrm>
          <a:off x="1271726" y="5113950"/>
          <a:ext cx="1523347" cy="1477446"/>
        </p:xfrm>
        <a:graphic>
          <a:graphicData uri="http://schemas.openxmlformats.org/presentationml/2006/ole">
            <mc:AlternateContent xmlns:mc="http://schemas.openxmlformats.org/markup-compatibility/2006">
              <mc:Choice xmlns:v="urn:schemas-microsoft-com:vml" Requires="v">
                <p:oleObj name="Visio" r:id="rId7" imgW="971640" imgH="914040" progId="Visio.Drawing.11">
                  <p:embed/>
                </p:oleObj>
              </mc:Choice>
              <mc:Fallback>
                <p:oleObj name="Visio" r:id="rId7" imgW="971640" imgH="914040" progId="Visio.Drawing.11">
                  <p:embed/>
                  <p:pic>
                    <p:nvPicPr>
                      <p:cNvPr id="18" name="Object 7"/>
                      <p:cNvPicPr>
                        <a:picLocks noChangeAspect="1" noChangeArrowheads="1"/>
                      </p:cNvPicPr>
                      <p:nvPr/>
                    </p:nvPicPr>
                    <p:blipFill>
                      <a:blip r:embed="rId8"/>
                      <a:srcRect/>
                      <a:stretch>
                        <a:fillRect/>
                      </a:stretch>
                    </p:blipFill>
                    <p:spPr bwMode="auto">
                      <a:xfrm>
                        <a:off x="1271726" y="5113950"/>
                        <a:ext cx="1523347" cy="1477446"/>
                      </a:xfrm>
                      <a:prstGeom prst="rect">
                        <a:avLst/>
                      </a:prstGeom>
                      <a:noFill/>
                      <a:ln>
                        <a:noFill/>
                      </a:ln>
                      <a:effectLst/>
                    </p:spPr>
                  </p:pic>
                </p:oleObj>
              </mc:Fallback>
            </mc:AlternateContent>
          </a:graphicData>
        </a:graphic>
      </p:graphicFrame>
      <p:sp>
        <p:nvSpPr>
          <p:cNvPr id="9" name="Oval 8"/>
          <p:cNvSpPr/>
          <p:nvPr/>
        </p:nvSpPr>
        <p:spPr>
          <a:xfrm>
            <a:off x="1271726" y="404715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0" name="Oval 9"/>
          <p:cNvSpPr/>
          <p:nvPr/>
        </p:nvSpPr>
        <p:spPr>
          <a:xfrm>
            <a:off x="1516941" y="5113950"/>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246627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63" presetClass="path" presetSubtype="0" accel="50000" fill="hold" grpId="5" nodeType="afterEffect">
                                  <p:stCondLst>
                                    <p:cond delay="0"/>
                                  </p:stCondLst>
                                  <p:childTnLst>
                                    <p:animMotion origin="layout" path="M -2.77778E-6 -1.11111E-6 L 0.05729 -0.00092 " pathEditMode="relative" rAng="0" ptsTypes="AA">
                                      <p:cBhvr>
                                        <p:cTn id="10" dur="1000" fill="hold"/>
                                        <p:tgtEl>
                                          <p:spTgt spid="9"/>
                                        </p:tgtEl>
                                        <p:attrNameLst>
                                          <p:attrName>ppt_x</p:attrName>
                                          <p:attrName>ppt_y</p:attrName>
                                        </p:attrNameLst>
                                      </p:cBhvr>
                                      <p:rCtr x="2795" y="-46"/>
                                    </p:animMotion>
                                  </p:childTnLst>
                                </p:cTn>
                              </p:par>
                            </p:childTnLst>
                          </p:cTn>
                        </p:par>
                        <p:par>
                          <p:cTn id="11" fill="hold">
                            <p:stCondLst>
                              <p:cond delay="1500"/>
                            </p:stCondLst>
                            <p:childTnLst>
                              <p:par>
                                <p:cTn id="12" presetID="50" presetClass="path" presetSubtype="0" decel="33000" fill="hold" grpId="1" nodeType="afterEffect">
                                  <p:stCondLst>
                                    <p:cond delay="0"/>
                                  </p:stCondLst>
                                  <p:childTnLst>
                                    <p:animMotion origin="layout" path="M 0.05729 -0.00092 L 0.05973 -0.00092 C 0.06077 -0.00092 0.06233 -0.02616 0.06233 -0.04676 L 0.06233 -0.09259 " pathEditMode="relative" rAng="0" ptsTypes="AAAA">
                                      <p:cBhvr>
                                        <p:cTn id="13" dur="1500" fill="hold"/>
                                        <p:tgtEl>
                                          <p:spTgt spid="9"/>
                                        </p:tgtEl>
                                        <p:attrNameLst>
                                          <p:attrName>ppt_x</p:attrName>
                                          <p:attrName>ppt_y</p:attrName>
                                        </p:attrNameLst>
                                      </p:cBhvr>
                                      <p:rCtr x="243" y="-4583"/>
                                    </p:animMotion>
                                  </p:childTnLst>
                                </p:cTn>
                              </p:par>
                            </p:childTnLst>
                          </p:cTn>
                        </p:par>
                        <p:par>
                          <p:cTn id="14" fill="hold">
                            <p:stCondLst>
                              <p:cond delay="3000"/>
                            </p:stCondLst>
                            <p:childTnLst>
                              <p:par>
                                <p:cTn id="15" presetID="63" presetClass="path" presetSubtype="0" accel="50000" fill="hold" grpId="2" nodeType="afterEffect">
                                  <p:stCondLst>
                                    <p:cond delay="0"/>
                                  </p:stCondLst>
                                  <p:childTnLst>
                                    <p:animMotion origin="layout" path="M -2.77778E-6 -1.11111E-6 L 0.05729 -0.00092 " pathEditMode="relative" rAng="0" ptsTypes="AA">
                                      <p:cBhvr>
                                        <p:cTn id="16" dur="1000" fill="hold"/>
                                        <p:tgtEl>
                                          <p:spTgt spid="9"/>
                                        </p:tgtEl>
                                        <p:attrNameLst>
                                          <p:attrName>ppt_x</p:attrName>
                                          <p:attrName>ppt_y</p:attrName>
                                        </p:attrNameLst>
                                      </p:cBhvr>
                                      <p:rCtr x="2865" y="-46"/>
                                    </p:animMotion>
                                  </p:childTnLst>
                                </p:cTn>
                              </p:par>
                            </p:childTnLst>
                          </p:cTn>
                        </p:par>
                        <p:par>
                          <p:cTn id="17" fill="hold">
                            <p:stCondLst>
                              <p:cond delay="4000"/>
                            </p:stCondLst>
                            <p:childTnLst>
                              <p:par>
                                <p:cTn id="18" presetID="50" presetClass="path" presetSubtype="0" decel="33000" fill="hold" grpId="4" nodeType="afterEffect">
                                  <p:stCondLst>
                                    <p:cond delay="0"/>
                                  </p:stCondLst>
                                  <p:childTnLst>
                                    <p:animMotion origin="layout" path="M 0.05729 -0.00092 L 0.05955 -0.00092 C 0.06077 -0.00092 0.06233 0.02477 0.06233 0.04583 L 0.06233 0.09213 " pathEditMode="relative" rAng="0" ptsTypes="AAAA">
                                      <p:cBhvr>
                                        <p:cTn id="19" dur="1500" fill="hold"/>
                                        <p:tgtEl>
                                          <p:spTgt spid="9"/>
                                        </p:tgtEl>
                                        <p:attrNameLst>
                                          <p:attrName>ppt_x</p:attrName>
                                          <p:attrName>ppt_y</p:attrName>
                                        </p:attrNameLst>
                                      </p:cBhvr>
                                      <p:rCtr x="243" y="4653"/>
                                    </p:animMotion>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3" nodeType="clickEffect">
                                  <p:stCondLst>
                                    <p:cond delay="0"/>
                                  </p:stCondLst>
                                  <p:childTnLst>
                                    <p:animEffect transition="out" filter="fade">
                                      <p:cBhvr>
                                        <p:cTn id="23" dur="500"/>
                                        <p:tgtEl>
                                          <p:spTgt spid="9"/>
                                        </p:tgtEl>
                                      </p:cBhvr>
                                    </p:animEffect>
                                    <p:set>
                                      <p:cBhvr>
                                        <p:cTn id="24" dur="1" fill="hold">
                                          <p:stCondLst>
                                            <p:cond delay="499"/>
                                          </p:stCondLst>
                                        </p:cTn>
                                        <p:tgtEl>
                                          <p:spTgt spid="9"/>
                                        </p:tgtEl>
                                        <p:attrNameLst>
                                          <p:attrName>style.visibility</p:attrName>
                                        </p:attrNameLst>
                                      </p:cBhvr>
                                      <p:to>
                                        <p:strVal val="hidden"/>
                                      </p:to>
                                    </p:se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1000"/>
                            </p:stCondLst>
                            <p:childTnLst>
                              <p:par>
                                <p:cTn id="30" presetID="63" presetClass="path" presetSubtype="0" accel="50000" fill="hold" grpId="2" nodeType="afterEffect">
                                  <p:stCondLst>
                                    <p:cond delay="0"/>
                                  </p:stCondLst>
                                  <p:childTnLst>
                                    <p:animMotion origin="layout" path="M 1.11111E-6 3.33333E-6 L 0.04114 -3.7037E-6 " pathEditMode="relative" rAng="0" ptsTypes="AA">
                                      <p:cBhvr>
                                        <p:cTn id="31" dur="1000" fill="hold"/>
                                        <p:tgtEl>
                                          <p:spTgt spid="10"/>
                                        </p:tgtEl>
                                        <p:attrNameLst>
                                          <p:attrName>ppt_x</p:attrName>
                                          <p:attrName>ppt_y</p:attrName>
                                        </p:attrNameLst>
                                      </p:cBhvr>
                                      <p:rCtr x="2049" y="-23"/>
                                    </p:animMotion>
                                  </p:childTnLst>
                                </p:cTn>
                              </p:par>
                            </p:childTnLst>
                          </p:cTn>
                        </p:par>
                        <p:par>
                          <p:cTn id="32" fill="hold">
                            <p:stCondLst>
                              <p:cond delay="2000"/>
                            </p:stCondLst>
                            <p:childTnLst>
                              <p:par>
                                <p:cTn id="33" presetID="50" presetClass="path" presetSubtype="0" fill="hold" grpId="3" nodeType="afterEffect">
                                  <p:stCondLst>
                                    <p:cond delay="0"/>
                                  </p:stCondLst>
                                  <p:childTnLst>
                                    <p:animMotion origin="layout" path="M 0.04114 3.33333E-6 L 0.04358 3.33333E-6 C 0.04479 3.33333E-6 0.04653 0.02569 0.04653 0.04676 L 0.04653 0.09352 " pathEditMode="relative" rAng="0" ptsTypes="AAAA">
                                      <p:cBhvr>
                                        <p:cTn id="34" dur="1000" fill="hold"/>
                                        <p:tgtEl>
                                          <p:spTgt spid="10"/>
                                        </p:tgtEl>
                                        <p:attrNameLst>
                                          <p:attrName>ppt_x</p:attrName>
                                          <p:attrName>ppt_y</p:attrName>
                                        </p:attrNameLst>
                                      </p:cBhvr>
                                      <p:rCtr x="260" y="4676"/>
                                    </p:animMotion>
                                  </p:childTnLst>
                                </p:cTn>
                              </p:par>
                            </p:childTnLst>
                          </p:cTn>
                        </p:par>
                        <p:par>
                          <p:cTn id="35" fill="hold">
                            <p:stCondLst>
                              <p:cond delay="3000"/>
                            </p:stCondLst>
                            <p:childTnLst>
                              <p:par>
                                <p:cTn id="36" presetID="42" presetClass="path" presetSubtype="0" decel="50000" fill="hold" grpId="6" nodeType="afterEffect">
                                  <p:stCondLst>
                                    <p:cond delay="0"/>
                                  </p:stCondLst>
                                  <p:childTnLst>
                                    <p:animMotion origin="layout" path="M 0.04705 0.09421 L 0.0908 0.09328 " pathEditMode="relative" rAng="0" ptsTypes="AA">
                                      <p:cBhvr>
                                        <p:cTn id="37" dur="750" fill="hold"/>
                                        <p:tgtEl>
                                          <p:spTgt spid="10"/>
                                        </p:tgtEl>
                                        <p:attrNameLst>
                                          <p:attrName>ppt_x</p:attrName>
                                          <p:attrName>ppt_y</p:attrName>
                                        </p:attrNameLst>
                                      </p:cBhvr>
                                      <p:rCtr x="2187" y="-46"/>
                                    </p:animMotion>
                                  </p:childTnLst>
                                </p:cTn>
                              </p:par>
                            </p:childTnLst>
                          </p:cTn>
                        </p:par>
                        <p:par>
                          <p:cTn id="38" fill="hold">
                            <p:stCondLst>
                              <p:cond delay="3750"/>
                            </p:stCondLst>
                            <p:childTnLst>
                              <p:par>
                                <p:cTn id="39" presetID="63" presetClass="path" presetSubtype="0" accel="50000" fill="hold" grpId="4" nodeType="afterEffect">
                                  <p:stCondLst>
                                    <p:cond delay="0"/>
                                  </p:stCondLst>
                                  <p:childTnLst>
                                    <p:animMotion origin="layout" path="M 0.00208 0.18426 L 0.03628 0.18588 " pathEditMode="relative" rAng="0" ptsTypes="AA">
                                      <p:cBhvr>
                                        <p:cTn id="40" dur="1000" fill="hold"/>
                                        <p:tgtEl>
                                          <p:spTgt spid="10"/>
                                        </p:tgtEl>
                                        <p:attrNameLst>
                                          <p:attrName>ppt_x</p:attrName>
                                          <p:attrName>ppt_y</p:attrName>
                                        </p:attrNameLst>
                                      </p:cBhvr>
                                      <p:rCtr x="1701" y="69"/>
                                    </p:animMotion>
                                  </p:childTnLst>
                                </p:cTn>
                              </p:par>
                            </p:childTnLst>
                          </p:cTn>
                        </p:par>
                        <p:par>
                          <p:cTn id="41" fill="hold">
                            <p:stCondLst>
                              <p:cond delay="4750"/>
                            </p:stCondLst>
                            <p:childTnLst>
                              <p:par>
                                <p:cTn id="42" presetID="50" presetClass="path" presetSubtype="0" fill="hold" grpId="1" nodeType="afterEffect">
                                  <p:stCondLst>
                                    <p:cond delay="0"/>
                                  </p:stCondLst>
                                  <p:childTnLst>
                                    <p:animMotion origin="layout" path="M 0.04201 0.18588 L 0.04444 0.18588 C 0.04549 0.18588 0.04705 0.16064 0.04705 0.14004 L 0.04705 0.09421 " pathEditMode="relative" rAng="0" ptsTypes="AAAA">
                                      <p:cBhvr>
                                        <p:cTn id="43" dur="1000" fill="hold"/>
                                        <p:tgtEl>
                                          <p:spTgt spid="10"/>
                                        </p:tgtEl>
                                        <p:attrNameLst>
                                          <p:attrName>ppt_x</p:attrName>
                                          <p:attrName>ppt_y</p:attrName>
                                        </p:attrNameLst>
                                      </p:cBhvr>
                                      <p:rCtr x="243" y="-4583"/>
                                    </p:animMotion>
                                  </p:childTnLst>
                                </p:cTn>
                              </p:par>
                            </p:childTnLst>
                          </p:cTn>
                        </p:par>
                        <p:par>
                          <p:cTn id="44" fill="hold">
                            <p:stCondLst>
                              <p:cond delay="5750"/>
                            </p:stCondLst>
                            <p:childTnLst>
                              <p:par>
                                <p:cTn id="45" presetID="63" presetClass="path" presetSubtype="0" decel="50000" fill="hold" grpId="5" nodeType="afterEffect">
                                  <p:stCondLst>
                                    <p:cond delay="0"/>
                                  </p:stCondLst>
                                  <p:childTnLst>
                                    <p:animMotion origin="layout" path="M 0.04705 0.09421 L 0.09566 0.09421 " pathEditMode="relative" rAng="0" ptsTypes="AA">
                                      <p:cBhvr>
                                        <p:cTn id="46" dur="750" fill="hold"/>
                                        <p:tgtEl>
                                          <p:spTgt spid="10"/>
                                        </p:tgtEl>
                                        <p:attrNameLst>
                                          <p:attrName>ppt_x</p:attrName>
                                          <p:attrName>ppt_y</p:attrName>
                                        </p:attrNameLst>
                                      </p:cBhvr>
                                      <p:rCtr x="243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9" grpId="2" animBg="1"/>
      <p:bldP spid="9" grpId="3" animBg="1"/>
      <p:bldP spid="9" grpId="4" animBg="1"/>
      <p:bldP spid="9" grpId="5" animBg="1"/>
      <p:bldP spid="10" grpId="0" animBg="1"/>
      <p:bldP spid="10" grpId="1" animBg="1"/>
      <p:bldP spid="10" grpId="2" animBg="1"/>
      <p:bldP spid="10" grpId="3" animBg="1"/>
      <p:bldP spid="10" grpId="4" animBg="1"/>
      <p:bldP spid="10" grpId="5" animBg="1"/>
      <p:bldP spid="10" grpId="6"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r="243" b="459"/>
          <a:stretch/>
        </p:blipFill>
        <p:spPr>
          <a:xfrm>
            <a:off x="1706372" y="1887861"/>
            <a:ext cx="8400011" cy="3424921"/>
          </a:xfrm>
        </p:spPr>
      </p:pic>
      <p:sp>
        <p:nvSpPr>
          <p:cNvPr id="3" name="Title 2"/>
          <p:cNvSpPr>
            <a:spLocks noGrp="1"/>
          </p:cNvSpPr>
          <p:nvPr>
            <p:ph type="title"/>
          </p:nvPr>
        </p:nvSpPr>
        <p:spPr/>
        <p:txBody>
          <a:bodyPr/>
          <a:lstStyle/>
          <a:p>
            <a:r>
              <a:rPr lang="en-AU" dirty="0"/>
              <a:t>Example: XOR Gateway</a:t>
            </a:r>
          </a:p>
        </p:txBody>
      </p:sp>
      <p:sp>
        <p:nvSpPr>
          <p:cNvPr id="6" name="Slide Number Placeholder 1"/>
          <p:cNvSpPr>
            <a:spLocks noGrp="1"/>
          </p:cNvSpPr>
          <p:nvPr>
            <p:ph type="sldNum" sz="quarter" idx="11"/>
          </p:nvPr>
        </p:nvSpPr>
        <p:spPr>
          <a:xfrm>
            <a:off x="9770752" y="6625771"/>
            <a:ext cx="533400" cy="152400"/>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AU" sz="1000" b="0" i="0" u="none" strike="noStrike" kern="1200" cap="all" spc="0" normalizeH="0" baseline="0" noProof="0" dirty="0">
                <a:ln>
                  <a:noFill/>
                </a:ln>
                <a:solidFill>
                  <a:prstClr val="black">
                    <a:lumMod val="50000"/>
                    <a:lumOff val="50000"/>
                  </a:prstClr>
                </a:solidFill>
                <a:effectLst/>
                <a:uLnTx/>
                <a:uFillTx/>
                <a:latin typeface="Tw Cen MT Condensed" panose="020B0606020104020203"/>
                <a:ea typeface="+mn-ea"/>
                <a:cs typeface="+mn-cs"/>
              </a:rPr>
              <a:t>5</a:t>
            </a:r>
          </a:p>
        </p:txBody>
      </p:sp>
      <p:sp>
        <p:nvSpPr>
          <p:cNvPr id="7" name="Oval 6"/>
          <p:cNvSpPr/>
          <p:nvPr/>
        </p:nvSpPr>
        <p:spPr>
          <a:xfrm>
            <a:off x="1895440" y="3445069"/>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Rounded Rectangle 1"/>
          <p:cNvSpPr/>
          <p:nvPr/>
        </p:nvSpPr>
        <p:spPr>
          <a:xfrm>
            <a:off x="5884985" y="1893272"/>
            <a:ext cx="1022614" cy="839108"/>
          </a:xfrm>
          <a:prstGeom prst="roundRect">
            <a:avLst/>
          </a:prstGeom>
          <a:noFill/>
          <a:ln w="57150"/>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10" name="Oval 9"/>
          <p:cNvSpPr/>
          <p:nvPr/>
        </p:nvSpPr>
        <p:spPr>
          <a:xfrm>
            <a:off x="7496365" y="2224288"/>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1" name="Rounded Rectangle 10"/>
          <p:cNvSpPr/>
          <p:nvPr/>
        </p:nvSpPr>
        <p:spPr>
          <a:xfrm>
            <a:off x="5884983" y="3108642"/>
            <a:ext cx="1022614" cy="839108"/>
          </a:xfrm>
          <a:prstGeom prst="roundRect">
            <a:avLst/>
          </a:prstGeom>
          <a:noFill/>
          <a:ln w="57150"/>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12" name="Oval 11"/>
          <p:cNvSpPr/>
          <p:nvPr/>
        </p:nvSpPr>
        <p:spPr>
          <a:xfrm>
            <a:off x="7134752" y="3445069"/>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3" name="Rectangle 5"/>
          <p:cNvSpPr>
            <a:spLocks noChangeArrowheads="1"/>
          </p:cNvSpPr>
          <p:nvPr/>
        </p:nvSpPr>
        <p:spPr bwMode="auto">
          <a:xfrm>
            <a:off x="3750083" y="5738444"/>
            <a:ext cx="5292413" cy="461665"/>
          </a:xfrm>
          <a:prstGeom prst="rect">
            <a:avLst/>
          </a:prstGeom>
          <a:noFill/>
          <a:ln w="9525">
            <a:noFill/>
            <a:miter lim="800000"/>
            <a:headEnd/>
            <a:tailEnd/>
          </a:ln>
          <a:effectLst/>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Invoice checking process</a:t>
            </a:r>
          </a:p>
        </p:txBody>
      </p:sp>
    </p:spTree>
    <p:extLst>
      <p:ext uri="{BB962C8B-B14F-4D97-AF65-F5344CB8AC3E}">
        <p14:creationId xmlns:p14="http://schemas.microsoft.com/office/powerpoint/2010/main" val="561483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0" nodeType="clickEffect">
                                  <p:stCondLst>
                                    <p:cond delay="0"/>
                                  </p:stCondLst>
                                  <p:childTnLst>
                                    <p:animMotion origin="layout" path="M 6.93889E-18 -1.85185E-6 L 0.21736 -0.00069 " pathEditMode="relative" rAng="0" ptsTypes="AA">
                                      <p:cBhvr>
                                        <p:cTn id="13" dur="2000" fill="hold"/>
                                        <p:tgtEl>
                                          <p:spTgt spid="7"/>
                                        </p:tgtEl>
                                        <p:attrNameLst>
                                          <p:attrName>ppt_x</p:attrName>
                                          <p:attrName>ppt_y</p:attrName>
                                        </p:attrNameLst>
                                      </p:cBhvr>
                                      <p:rCtr x="10868" y="-46"/>
                                    </p:animMotion>
                                  </p:childTnLst>
                                </p:cTn>
                              </p:par>
                            </p:childTnLst>
                          </p:cTn>
                        </p:par>
                      </p:childTnLst>
                    </p:cTn>
                  </p:par>
                  <p:par>
                    <p:cTn id="14" fill="hold">
                      <p:stCondLst>
                        <p:cond delay="indefinite"/>
                      </p:stCondLst>
                      <p:childTnLst>
                        <p:par>
                          <p:cTn id="15" fill="hold">
                            <p:stCondLst>
                              <p:cond delay="0"/>
                            </p:stCondLst>
                            <p:childTnLst>
                              <p:par>
                                <p:cTn id="16" presetID="50" presetClass="path" presetSubtype="0" accel="50000" fill="hold" grpId="10" nodeType="clickEffect">
                                  <p:stCondLst>
                                    <p:cond delay="0"/>
                                  </p:stCondLst>
                                  <p:childTnLst>
                                    <p:animMotion origin="layout" path="M 0.21736 -0.00069 L 0.23142 -0.00069 C 0.23767 -0.00069 0.24583 -0.04954 0.24583 -0.08912 L 0.24583 -0.17731 " pathEditMode="relative" rAng="0" ptsTypes="AAAA">
                                      <p:cBhvr>
                                        <p:cTn id="17" dur="1500" fill="hold"/>
                                        <p:tgtEl>
                                          <p:spTgt spid="7"/>
                                        </p:tgtEl>
                                        <p:attrNameLst>
                                          <p:attrName>ppt_x</p:attrName>
                                          <p:attrName>ppt_y</p:attrName>
                                        </p:attrNameLst>
                                      </p:cBhvr>
                                      <p:rCtr x="1424" y="-8843"/>
                                    </p:animMotion>
                                  </p:childTnLst>
                                </p:cTn>
                              </p:par>
                            </p:childTnLst>
                          </p:cTn>
                        </p:par>
                        <p:par>
                          <p:cTn id="18" fill="hold">
                            <p:stCondLst>
                              <p:cond delay="1500"/>
                            </p:stCondLst>
                            <p:childTnLst>
                              <p:par>
                                <p:cTn id="19" presetID="63" presetClass="path" presetSubtype="0" decel="50000" fill="hold" grpId="11" nodeType="afterEffect">
                                  <p:stCondLst>
                                    <p:cond delay="0"/>
                                  </p:stCondLst>
                                  <p:childTnLst>
                                    <p:animMotion origin="layout" path="M 0.24583 -0.17731 L 0.35243 -0.17662 " pathEditMode="relative" rAng="0" ptsTypes="AA">
                                      <p:cBhvr>
                                        <p:cTn id="20" dur="1500" fill="hold"/>
                                        <p:tgtEl>
                                          <p:spTgt spid="7"/>
                                        </p:tgtEl>
                                        <p:attrNameLst>
                                          <p:attrName>ppt_x</p:attrName>
                                          <p:attrName>ppt_y</p:attrName>
                                        </p:attrNameLst>
                                      </p:cBhvr>
                                      <p:rCtr x="5330" y="23"/>
                                    </p:animMotion>
                                  </p:childTnLst>
                                </p:cTn>
                              </p:par>
                            </p:childTnLst>
                          </p:cTn>
                        </p:par>
                      </p:childTnLst>
                    </p:cTn>
                  </p:par>
                  <p:par>
                    <p:cTn id="21" fill="hold">
                      <p:stCondLst>
                        <p:cond delay="indefinite"/>
                      </p:stCondLst>
                      <p:childTnLst>
                        <p:par>
                          <p:cTn id="22" fill="hold">
                            <p:stCondLst>
                              <p:cond delay="0"/>
                            </p:stCondLst>
                            <p:childTnLst>
                              <p:par>
                                <p:cTn id="23" presetID="63" presetClass="path" presetSubtype="0" accel="50000" decel="50000" fill="hold" grpId="12" nodeType="clickEffect">
                                  <p:stCondLst>
                                    <p:cond delay="0"/>
                                  </p:stCondLst>
                                  <p:childTnLst>
                                    <p:animMotion origin="layout" path="M 0.35243 -0.17662 L 0.61389 -0.17986 " pathEditMode="relative" rAng="0" ptsTypes="AA">
                                      <p:cBhvr>
                                        <p:cTn id="24" dur="1500" fill="hold"/>
                                        <p:tgtEl>
                                          <p:spTgt spid="7"/>
                                        </p:tgtEl>
                                        <p:attrNameLst>
                                          <p:attrName>ppt_x</p:attrName>
                                          <p:attrName>ppt_y</p:attrName>
                                        </p:attrNameLst>
                                      </p:cBhvr>
                                      <p:rCtr x="13281" y="-116"/>
                                    </p:animMotion>
                                  </p:childTnLst>
                                </p:cTn>
                              </p:par>
                            </p:childTnLst>
                          </p:cTn>
                        </p:par>
                      </p:childTnLst>
                    </p:cTn>
                  </p:par>
                  <p:par>
                    <p:cTn id="25" fill="hold">
                      <p:stCondLst>
                        <p:cond delay="indefinite"/>
                      </p:stCondLst>
                      <p:childTnLst>
                        <p:par>
                          <p:cTn id="26" fill="hold">
                            <p:stCondLst>
                              <p:cond delay="0"/>
                            </p:stCondLst>
                            <p:childTnLst>
                              <p:par>
                                <p:cTn id="27" presetID="63" presetClass="path" presetSubtype="0" accel="50000" decel="50000" fill="hold" grpId="3" nodeType="clickEffect">
                                  <p:stCondLst>
                                    <p:cond delay="0"/>
                                  </p:stCondLst>
                                  <p:childTnLst>
                                    <p:animMotion origin="layout" path="M 0.21215 -0.00069 L 0.35851 -0.00023 " pathEditMode="relative" rAng="0" ptsTypes="AA">
                                      <p:cBhvr>
                                        <p:cTn id="28" dur="2000" fill="hold"/>
                                        <p:tgtEl>
                                          <p:spTgt spid="7"/>
                                        </p:tgtEl>
                                        <p:attrNameLst>
                                          <p:attrName>ppt_x</p:attrName>
                                          <p:attrName>ppt_y</p:attrName>
                                        </p:attrNameLst>
                                      </p:cBhvr>
                                      <p:rCtr x="7309" y="23"/>
                                    </p:animMotion>
                                  </p:childTnLst>
                                </p:cTn>
                              </p:par>
                            </p:childTnLst>
                          </p:cTn>
                        </p:par>
                      </p:childTnLst>
                    </p:cTn>
                  </p:par>
                  <p:par>
                    <p:cTn id="29" fill="hold">
                      <p:stCondLst>
                        <p:cond delay="indefinite"/>
                      </p:stCondLst>
                      <p:childTnLst>
                        <p:par>
                          <p:cTn id="30" fill="hold">
                            <p:stCondLst>
                              <p:cond delay="0"/>
                            </p:stCondLst>
                            <p:childTnLst>
                              <p:par>
                                <p:cTn id="31" presetID="42" presetClass="path" presetSubtype="0" decel="50000" fill="hold" grpId="5" nodeType="clickEffect">
                                  <p:stCondLst>
                                    <p:cond delay="0"/>
                                  </p:stCondLst>
                                  <p:childTnLst>
                                    <p:animMotion origin="layout" path="M 0.35851 -0.00023 L 0.57396 -0.00092 " pathEditMode="relative" rAng="0" ptsTypes="AA">
                                      <p:cBhvr>
                                        <p:cTn id="32" dur="2000" fill="hold"/>
                                        <p:tgtEl>
                                          <p:spTgt spid="7"/>
                                        </p:tgtEl>
                                        <p:attrNameLst>
                                          <p:attrName>ppt_x</p:attrName>
                                          <p:attrName>ppt_y</p:attrName>
                                        </p:attrNameLst>
                                      </p:cBhvr>
                                      <p:rCtr x="10764" y="-46"/>
                                    </p:animMotion>
                                  </p:childTnLst>
                                </p:cTn>
                              </p:par>
                            </p:childTnLst>
                          </p:cTn>
                        </p:par>
                      </p:childTnLst>
                    </p:cTn>
                  </p:par>
                  <p:par>
                    <p:cTn id="33" fill="hold">
                      <p:stCondLst>
                        <p:cond delay="indefinite"/>
                      </p:stCondLst>
                      <p:childTnLst>
                        <p:par>
                          <p:cTn id="34" fill="hold">
                            <p:stCondLst>
                              <p:cond delay="0"/>
                            </p:stCondLst>
                            <p:childTnLst>
                              <p:par>
                                <p:cTn id="35" presetID="50" presetClass="path" presetSubtype="0" accel="50000" fill="hold" grpId="2" nodeType="clickEffect">
                                  <p:stCondLst>
                                    <p:cond delay="0"/>
                                  </p:stCondLst>
                                  <p:childTnLst>
                                    <p:animMotion origin="layout" path="M 0.21736 -0.00069 L 0.23125 -0.00069 C 0.23767 -0.00069 0.24566 0.05347 0.24566 0.09792 L 0.24566 0.19722 " pathEditMode="relative" rAng="0" ptsTypes="AAAA">
                                      <p:cBhvr>
                                        <p:cTn id="36" dur="1500" fill="hold"/>
                                        <p:tgtEl>
                                          <p:spTgt spid="7"/>
                                        </p:tgtEl>
                                        <p:attrNameLst>
                                          <p:attrName>ppt_x</p:attrName>
                                          <p:attrName>ppt_y</p:attrName>
                                        </p:attrNameLst>
                                      </p:cBhvr>
                                      <p:rCtr x="1406" y="9884"/>
                                    </p:animMotion>
                                  </p:childTnLst>
                                </p:cTn>
                              </p:par>
                            </p:childTnLst>
                          </p:cTn>
                        </p:par>
                        <p:par>
                          <p:cTn id="37" fill="hold">
                            <p:stCondLst>
                              <p:cond delay="1500"/>
                            </p:stCondLst>
                            <p:childTnLst>
                              <p:par>
                                <p:cTn id="38" presetID="63" presetClass="path" presetSubtype="0" decel="50000" fill="hold" grpId="7" nodeType="afterEffect">
                                  <p:stCondLst>
                                    <p:cond delay="0"/>
                                  </p:stCondLst>
                                  <p:childTnLst>
                                    <p:animMotion origin="layout" path="M 0.24566 0.19722 L 0.35955 0.2 " pathEditMode="fixed" rAng="0" ptsTypes="AA">
                                      <p:cBhvr>
                                        <p:cTn id="39" dur="1500" fill="hold"/>
                                        <p:tgtEl>
                                          <p:spTgt spid="7"/>
                                        </p:tgtEl>
                                        <p:attrNameLst>
                                          <p:attrName>ppt_x</p:attrName>
                                          <p:attrName>ppt_y</p:attrName>
                                        </p:attrNameLst>
                                      </p:cBhvr>
                                      <p:rCtr x="5694" y="139"/>
                                    </p:animMotion>
                                  </p:childTnLst>
                                </p:cTn>
                              </p:par>
                            </p:childTnLst>
                          </p:cTn>
                        </p:par>
                      </p:childTnLst>
                    </p:cTn>
                  </p:par>
                  <p:par>
                    <p:cTn id="40" fill="hold">
                      <p:stCondLst>
                        <p:cond delay="indefinite"/>
                      </p:stCondLst>
                      <p:childTnLst>
                        <p:par>
                          <p:cTn id="41" fill="hold">
                            <p:stCondLst>
                              <p:cond delay="0"/>
                            </p:stCondLst>
                            <p:childTnLst>
                              <p:par>
                                <p:cTn id="42" presetID="63" presetClass="path" presetSubtype="0" accel="50000" decel="50000" fill="hold" grpId="8" nodeType="clickEffect">
                                  <p:stCondLst>
                                    <p:cond delay="0"/>
                                  </p:stCondLst>
                                  <p:childTnLst>
                                    <p:animMotion origin="layout" path="M 0.35955 0.2 L 0.61198 0.19722 " pathEditMode="relative" rAng="0" ptsTypes="AA">
                                      <p:cBhvr>
                                        <p:cTn id="43" dur="2000" fill="hold"/>
                                        <p:tgtEl>
                                          <p:spTgt spid="7"/>
                                        </p:tgtEl>
                                        <p:attrNameLst>
                                          <p:attrName>ppt_x</p:attrName>
                                          <p:attrName>ppt_y</p:attrName>
                                        </p:attrNameLst>
                                      </p:cBhvr>
                                      <p:rCtr x="12622" y="-139"/>
                                    </p:animMotion>
                                  </p:childTnLst>
                                </p:cTn>
                              </p:par>
                            </p:childTnLst>
                          </p:cTn>
                        </p:par>
                      </p:childTnLst>
                    </p:cTn>
                  </p:par>
                  <p:par>
                    <p:cTn id="44" fill="hold">
                      <p:stCondLst>
                        <p:cond delay="indefinite"/>
                      </p:stCondLst>
                      <p:childTnLst>
                        <p:par>
                          <p:cTn id="45" fill="hold">
                            <p:stCondLst>
                              <p:cond delay="0"/>
                            </p:stCondLst>
                            <p:childTnLst>
                              <p:par>
                                <p:cTn id="46" presetID="50" presetClass="path" presetSubtype="0" accel="50000" fill="hold" grpId="4" nodeType="clickEffect">
                                  <p:stCondLst>
                                    <p:cond delay="0"/>
                                  </p:stCondLst>
                                  <p:childTnLst>
                                    <p:animMotion origin="layout" path="M 0.61198 0.19792 L 0.62274 0.19792 C 0.6276 0.19792 0.63385 0.13565 0.63385 0.09514 L 0.63385 0.00046 " pathEditMode="relative" rAng="0" ptsTypes="AAAA">
                                      <p:cBhvr>
                                        <p:cTn id="47" dur="1250" fill="hold"/>
                                        <p:tgtEl>
                                          <p:spTgt spid="7"/>
                                        </p:tgtEl>
                                        <p:attrNameLst>
                                          <p:attrName>ppt_x</p:attrName>
                                          <p:attrName>ppt_y</p:attrName>
                                        </p:attrNameLst>
                                      </p:cBhvr>
                                      <p:rCtr x="1094" y="-9884"/>
                                    </p:animMotion>
                                  </p:childTnLst>
                                </p:cTn>
                              </p:par>
                            </p:childTnLst>
                          </p:cTn>
                        </p:par>
                        <p:par>
                          <p:cTn id="48" fill="hold">
                            <p:stCondLst>
                              <p:cond delay="1250"/>
                            </p:stCondLst>
                            <p:childTnLst>
                              <p:par>
                                <p:cTn id="49" presetID="63" presetClass="path" presetSubtype="0" decel="50000" fill="hold" grpId="15" nodeType="afterEffect">
                                  <p:stCondLst>
                                    <p:cond delay="0"/>
                                  </p:stCondLst>
                                  <p:childTnLst>
                                    <p:animMotion origin="layout" path="M 0.63403 0.00092 L 0.67552 -0.00069 " pathEditMode="relative" rAng="0" ptsTypes="AA">
                                      <p:cBhvr>
                                        <p:cTn id="50" dur="750" fill="hold"/>
                                        <p:tgtEl>
                                          <p:spTgt spid="7"/>
                                        </p:tgtEl>
                                        <p:attrNameLst>
                                          <p:attrName>ppt_x</p:attrName>
                                          <p:attrName>ppt_y</p:attrName>
                                        </p:attrNameLst>
                                      </p:cBhvr>
                                      <p:rCtr x="2101" y="46"/>
                                    </p:animMotion>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 nodeType="clickEffect">
                                  <p:stCondLst>
                                    <p:cond delay="0"/>
                                  </p:stCondLst>
                                  <p:childTnLst>
                                    <p:set>
                                      <p:cBhvr>
                                        <p:cTn id="54" dur="1" fill="hold">
                                          <p:stCondLst>
                                            <p:cond delay="0"/>
                                          </p:stCondLst>
                                        </p:cTn>
                                        <p:tgtEl>
                                          <p:spTgt spid="2"/>
                                        </p:tgtEl>
                                        <p:attrNameLst>
                                          <p:attrName>style.visibility</p:attrName>
                                        </p:attrNameLst>
                                      </p:cBhvr>
                                      <p:to>
                                        <p:strVal val="visible"/>
                                      </p:to>
                                    </p:set>
                                  </p:childTnLst>
                                </p:cTn>
                              </p:par>
                              <p:par>
                                <p:cTn id="55" presetID="26" presetClass="emph" presetSubtype="0" fill="hold" grpId="0" nodeType="withEffect">
                                  <p:stCondLst>
                                    <p:cond delay="0"/>
                                  </p:stCondLst>
                                  <p:childTnLst>
                                    <p:animEffect transition="out" filter="fade">
                                      <p:cBhvr>
                                        <p:cTn id="56" dur="1000" tmFilter="0, 0; .2, .5; .8, .5; 1, 0"/>
                                        <p:tgtEl>
                                          <p:spTgt spid="2"/>
                                        </p:tgtEl>
                                      </p:cBhvr>
                                    </p:animEffect>
                                    <p:animScale>
                                      <p:cBhvr>
                                        <p:cTn id="57" dur="500" autoRev="1" fill="hold"/>
                                        <p:tgtEl>
                                          <p:spTgt spid="2"/>
                                        </p:tgtEl>
                                      </p:cBhvr>
                                      <p:by x="105000" y="105000"/>
                                    </p:animScale>
                                  </p:childTnLst>
                                </p:cTn>
                              </p:par>
                              <p:par>
                                <p:cTn id="58" presetID="10" presetClass="entr" presetSubtype="0" fill="hold" grpId="0" nodeType="withEffect">
                                  <p:stCondLst>
                                    <p:cond delay="0"/>
                                  </p:stCondLst>
                                  <p:childTnLst>
                                    <p:set>
                                      <p:cBhvr>
                                        <p:cTn id="59" dur="1" fill="hold">
                                          <p:stCondLst>
                                            <p:cond delay="0"/>
                                          </p:stCondLst>
                                        </p:cTn>
                                        <p:tgtEl>
                                          <p:spTgt spid="10"/>
                                        </p:tgtEl>
                                        <p:attrNameLst>
                                          <p:attrName>style.visibility</p:attrName>
                                        </p:attrNameLst>
                                      </p:cBhvr>
                                      <p:to>
                                        <p:strVal val="visible"/>
                                      </p:to>
                                    </p:set>
                                    <p:animEffect transition="in" filter="fade">
                                      <p:cBhvr>
                                        <p:cTn id="60" dur="500"/>
                                        <p:tgtEl>
                                          <p:spTgt spid="10"/>
                                        </p:tgtEl>
                                      </p:cBhvr>
                                    </p:animEffect>
                                  </p:childTnLst>
                                </p:cTn>
                              </p:par>
                              <p:par>
                                <p:cTn id="61" presetID="53" presetClass="exit" presetSubtype="32" fill="hold" grpId="6" nodeType="withEffect">
                                  <p:stCondLst>
                                    <p:cond delay="0"/>
                                  </p:stCondLst>
                                  <p:childTnLst>
                                    <p:anim calcmode="lin" valueType="num">
                                      <p:cBhvr>
                                        <p:cTn id="62" dur="500"/>
                                        <p:tgtEl>
                                          <p:spTgt spid="7"/>
                                        </p:tgtEl>
                                        <p:attrNameLst>
                                          <p:attrName>ppt_w</p:attrName>
                                        </p:attrNameLst>
                                      </p:cBhvr>
                                      <p:tavLst>
                                        <p:tav tm="0">
                                          <p:val>
                                            <p:strVal val="ppt_w"/>
                                          </p:val>
                                        </p:tav>
                                        <p:tav tm="100000">
                                          <p:val>
                                            <p:fltVal val="0"/>
                                          </p:val>
                                        </p:tav>
                                      </p:tavLst>
                                    </p:anim>
                                    <p:anim calcmode="lin" valueType="num">
                                      <p:cBhvr>
                                        <p:cTn id="63" dur="500"/>
                                        <p:tgtEl>
                                          <p:spTgt spid="7"/>
                                        </p:tgtEl>
                                        <p:attrNameLst>
                                          <p:attrName>ppt_h</p:attrName>
                                        </p:attrNameLst>
                                      </p:cBhvr>
                                      <p:tavLst>
                                        <p:tav tm="0">
                                          <p:val>
                                            <p:strVal val="ppt_h"/>
                                          </p:val>
                                        </p:tav>
                                        <p:tav tm="100000">
                                          <p:val>
                                            <p:fltVal val="0"/>
                                          </p:val>
                                        </p:tav>
                                      </p:tavLst>
                                    </p:anim>
                                    <p:animEffect transition="out" filter="fade">
                                      <p:cBhvr>
                                        <p:cTn id="64" dur="500"/>
                                        <p:tgtEl>
                                          <p:spTgt spid="7"/>
                                        </p:tgtEl>
                                      </p:cBhvr>
                                    </p:animEffect>
                                    <p:set>
                                      <p:cBhvr>
                                        <p:cTn id="65" dur="1" fill="hold">
                                          <p:stCondLst>
                                            <p:cond delay="499"/>
                                          </p:stCondLst>
                                        </p:cTn>
                                        <p:tgtEl>
                                          <p:spTgt spid="7"/>
                                        </p:tgtEl>
                                        <p:attrNameLst>
                                          <p:attrName>style.visibility</p:attrName>
                                        </p:attrNameLst>
                                      </p:cBhvr>
                                      <p:to>
                                        <p:strVal val="hidden"/>
                                      </p:to>
                                    </p:set>
                                  </p:childTnLst>
                                </p:cTn>
                              </p:par>
                            </p:childTnLst>
                          </p:cTn>
                        </p:par>
                        <p:par>
                          <p:cTn id="66" fill="hold">
                            <p:stCondLst>
                              <p:cond delay="1000"/>
                            </p:stCondLst>
                            <p:childTnLst>
                              <p:par>
                                <p:cTn id="67" presetID="10" presetClass="exit" presetSubtype="0" fill="hold" grpId="2" nodeType="afterEffect">
                                  <p:stCondLst>
                                    <p:cond delay="0"/>
                                  </p:stCondLst>
                                  <p:childTnLst>
                                    <p:animEffect transition="out" filter="fade">
                                      <p:cBhvr>
                                        <p:cTn id="68" dur="500"/>
                                        <p:tgtEl>
                                          <p:spTgt spid="2"/>
                                        </p:tgtEl>
                                      </p:cBhvr>
                                    </p:animEffect>
                                    <p:set>
                                      <p:cBhvr>
                                        <p:cTn id="69" dur="1" fill="hold">
                                          <p:stCondLst>
                                            <p:cond delay="499"/>
                                          </p:stCondLst>
                                        </p:cTn>
                                        <p:tgtEl>
                                          <p:spTgt spid="2"/>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10"/>
                                        </p:tgtEl>
                                        <p:attrNameLst>
                                          <p:attrName>style.visibility</p:attrName>
                                        </p:attrNameLst>
                                      </p:cBhvr>
                                      <p:to>
                                        <p:strVal val="hidden"/>
                                      </p:to>
                                    </p:set>
                                  </p:childTnLst>
                                </p:cTn>
                              </p:par>
                              <p:par>
                                <p:cTn id="72" presetID="1" presetClass="entr" presetSubtype="0" fill="hold" grpId="18" nodeType="withEffect">
                                  <p:stCondLst>
                                    <p:cond delay="0"/>
                                  </p:stCondLst>
                                  <p:childTnLst>
                                    <p:set>
                                      <p:cBhvr>
                                        <p:cTn id="73" dur="1" fill="hold">
                                          <p:stCondLst>
                                            <p:cond delay="0"/>
                                          </p:stCondLst>
                                        </p:cTn>
                                        <p:tgtEl>
                                          <p:spTgt spid="7"/>
                                        </p:tgtEl>
                                        <p:attrNameLst>
                                          <p:attrName>style.visibility</p:attrName>
                                        </p:attrNameLst>
                                      </p:cBhvr>
                                      <p:to>
                                        <p:strVal val="visible"/>
                                      </p:to>
                                    </p:set>
                                  </p:childTnLst>
                                </p:cTn>
                              </p:par>
                              <p:par>
                                <p:cTn id="74" presetID="50" presetClass="path" presetSubtype="0" accel="50000" fill="hold" grpId="13" nodeType="withEffect">
                                  <p:stCondLst>
                                    <p:cond delay="0"/>
                                  </p:stCondLst>
                                  <p:childTnLst>
                                    <p:animMotion origin="layout" path="M 0.61389 -0.17986 L 0.62361 -0.17986 C 0.6283 -0.17986 0.63403 -0.13009 0.63403 -0.09282 L 0.63403 0.00093 " pathEditMode="relative" rAng="0" ptsTypes="AAAA">
                                      <p:cBhvr>
                                        <p:cTn id="75" dur="1250" fill="hold"/>
                                        <p:tgtEl>
                                          <p:spTgt spid="7"/>
                                        </p:tgtEl>
                                        <p:attrNameLst>
                                          <p:attrName>ppt_x</p:attrName>
                                          <p:attrName>ppt_y</p:attrName>
                                        </p:attrNameLst>
                                      </p:cBhvr>
                                      <p:rCtr x="1007" y="9028"/>
                                    </p:animMotion>
                                  </p:childTnLst>
                                </p:cTn>
                              </p:par>
                            </p:childTnLst>
                          </p:cTn>
                        </p:par>
                        <p:par>
                          <p:cTn id="76" fill="hold">
                            <p:stCondLst>
                              <p:cond delay="2250"/>
                            </p:stCondLst>
                            <p:childTnLst>
                              <p:par>
                                <p:cTn id="77" presetID="63" presetClass="path" presetSubtype="0" decel="50000" fill="hold" grpId="14" nodeType="afterEffect">
                                  <p:stCondLst>
                                    <p:cond delay="0"/>
                                  </p:stCondLst>
                                  <p:childTnLst>
                                    <p:animMotion origin="layout" path="M 0.63403 0.00092 L 0.67552 -0.00069 " pathEditMode="relative" rAng="0" ptsTypes="AA">
                                      <p:cBhvr>
                                        <p:cTn id="78" dur="750" fill="hold"/>
                                        <p:tgtEl>
                                          <p:spTgt spid="7"/>
                                        </p:tgtEl>
                                        <p:attrNameLst>
                                          <p:attrName>ppt_x</p:attrName>
                                          <p:attrName>ppt_y</p:attrName>
                                        </p:attrNameLst>
                                      </p:cBhvr>
                                      <p:rCtr x="2101" y="116"/>
                                    </p:animMotion>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1" nodeType="clickEffect">
                                  <p:stCondLst>
                                    <p:cond delay="0"/>
                                  </p:stCondLst>
                                  <p:childTnLst>
                                    <p:set>
                                      <p:cBhvr>
                                        <p:cTn id="82" dur="1" fill="hold">
                                          <p:stCondLst>
                                            <p:cond delay="0"/>
                                          </p:stCondLst>
                                        </p:cTn>
                                        <p:tgtEl>
                                          <p:spTgt spid="11"/>
                                        </p:tgtEl>
                                        <p:attrNameLst>
                                          <p:attrName>style.visibility</p:attrName>
                                        </p:attrNameLst>
                                      </p:cBhvr>
                                      <p:to>
                                        <p:strVal val="visible"/>
                                      </p:to>
                                    </p:set>
                                  </p:childTnLst>
                                </p:cTn>
                              </p:par>
                              <p:par>
                                <p:cTn id="83" presetID="26" presetClass="emph" presetSubtype="0" fill="hold" grpId="0" nodeType="withEffect">
                                  <p:stCondLst>
                                    <p:cond delay="0"/>
                                  </p:stCondLst>
                                  <p:childTnLst>
                                    <p:animEffect transition="out" filter="fade">
                                      <p:cBhvr>
                                        <p:cTn id="84" dur="1000" tmFilter="0, 0; .2, .5; .8, .5; 1, 0"/>
                                        <p:tgtEl>
                                          <p:spTgt spid="11"/>
                                        </p:tgtEl>
                                      </p:cBhvr>
                                    </p:animEffect>
                                    <p:animScale>
                                      <p:cBhvr>
                                        <p:cTn id="85" dur="500" autoRev="1" fill="hold"/>
                                        <p:tgtEl>
                                          <p:spTgt spid="11"/>
                                        </p:tgtEl>
                                      </p:cBhvr>
                                      <p:by x="105000" y="105000"/>
                                    </p:animScale>
                                  </p:childTnLst>
                                </p:cTn>
                              </p:par>
                              <p:par>
                                <p:cTn id="86" presetID="10" presetClass="entr" presetSubtype="0" fill="hold" grpId="0" nodeType="withEffect">
                                  <p:stCondLst>
                                    <p:cond delay="0"/>
                                  </p:stCondLst>
                                  <p:childTnLst>
                                    <p:set>
                                      <p:cBhvr>
                                        <p:cTn id="87" dur="1" fill="hold">
                                          <p:stCondLst>
                                            <p:cond delay="0"/>
                                          </p:stCondLst>
                                        </p:cTn>
                                        <p:tgtEl>
                                          <p:spTgt spid="12"/>
                                        </p:tgtEl>
                                        <p:attrNameLst>
                                          <p:attrName>style.visibility</p:attrName>
                                        </p:attrNameLst>
                                      </p:cBhvr>
                                      <p:to>
                                        <p:strVal val="visible"/>
                                      </p:to>
                                    </p:set>
                                    <p:animEffect transition="in" filter="fade">
                                      <p:cBhvr>
                                        <p:cTn id="88" dur="500"/>
                                        <p:tgtEl>
                                          <p:spTgt spid="12"/>
                                        </p:tgtEl>
                                      </p:cBhvr>
                                    </p:animEffect>
                                  </p:childTnLst>
                                </p:cTn>
                              </p:par>
                              <p:par>
                                <p:cTn id="89" presetID="1" presetClass="exit" presetSubtype="0" fill="hold" grpId="20" nodeType="withEffect">
                                  <p:stCondLst>
                                    <p:cond delay="0"/>
                                  </p:stCondLst>
                                  <p:childTnLst>
                                    <p:set>
                                      <p:cBhvr>
                                        <p:cTn id="90" dur="1" fill="hold">
                                          <p:stCondLst>
                                            <p:cond delay="0"/>
                                          </p:stCondLst>
                                        </p:cTn>
                                        <p:tgtEl>
                                          <p:spTgt spid="7"/>
                                        </p:tgtEl>
                                        <p:attrNameLst>
                                          <p:attrName>style.visibility</p:attrName>
                                        </p:attrNameLst>
                                      </p:cBhvr>
                                      <p:to>
                                        <p:strVal val="hidden"/>
                                      </p:to>
                                    </p:set>
                                  </p:childTnLst>
                                </p:cTn>
                              </p:par>
                            </p:childTnLst>
                          </p:cTn>
                        </p:par>
                        <p:par>
                          <p:cTn id="91" fill="hold">
                            <p:stCondLst>
                              <p:cond delay="1000"/>
                            </p:stCondLst>
                            <p:childTnLst>
                              <p:par>
                                <p:cTn id="92" presetID="10" presetClass="exit" presetSubtype="0" fill="hold" grpId="2" nodeType="afterEffect">
                                  <p:stCondLst>
                                    <p:cond delay="0"/>
                                  </p:stCondLst>
                                  <p:childTnLst>
                                    <p:animEffect transition="out" filter="fade">
                                      <p:cBhvr>
                                        <p:cTn id="93" dur="500"/>
                                        <p:tgtEl>
                                          <p:spTgt spid="11"/>
                                        </p:tgtEl>
                                      </p:cBhvr>
                                    </p:animEffect>
                                    <p:set>
                                      <p:cBhvr>
                                        <p:cTn id="94" dur="1" fill="hold">
                                          <p:stCondLst>
                                            <p:cond delay="499"/>
                                          </p:stCondLst>
                                        </p:cTn>
                                        <p:tgtEl>
                                          <p:spTgt spid="11"/>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12"/>
                                        </p:tgtEl>
                                        <p:attrNameLst>
                                          <p:attrName>style.visibility</p:attrName>
                                        </p:attrNameLst>
                                      </p:cBhvr>
                                      <p:to>
                                        <p:strVal val="hidden"/>
                                      </p:to>
                                    </p:set>
                                  </p:childTnLst>
                                </p:cTn>
                              </p:par>
                              <p:par>
                                <p:cTn id="97" presetID="1" presetClass="entr" presetSubtype="0" fill="hold" grpId="19" nodeType="withEffect">
                                  <p:stCondLst>
                                    <p:cond delay="0"/>
                                  </p:stCondLst>
                                  <p:childTnLst>
                                    <p:set>
                                      <p:cBhvr>
                                        <p:cTn id="98" dur="1" fill="hold">
                                          <p:stCondLst>
                                            <p:cond delay="0"/>
                                          </p:stCondLst>
                                        </p:cTn>
                                        <p:tgtEl>
                                          <p:spTgt spid="7"/>
                                        </p:tgtEl>
                                        <p:attrNameLst>
                                          <p:attrName>style.visibility</p:attrName>
                                        </p:attrNameLst>
                                      </p:cBhvr>
                                      <p:to>
                                        <p:strVal val="visible"/>
                                      </p:to>
                                    </p:set>
                                  </p:childTnLst>
                                </p:cTn>
                              </p:par>
                              <p:par>
                                <p:cTn id="99" presetID="63" presetClass="path" presetSubtype="0" accel="50000" fill="hold" grpId="17" nodeType="withEffect">
                                  <p:stCondLst>
                                    <p:cond delay="0"/>
                                  </p:stCondLst>
                                  <p:childTnLst>
                                    <p:animMotion origin="layout" path="M 0.57396 -0.00092 L 0.63403 0.00093 " pathEditMode="relative" rAng="0" ptsTypes="AA">
                                      <p:cBhvr>
                                        <p:cTn id="100" dur="750" fill="hold"/>
                                        <p:tgtEl>
                                          <p:spTgt spid="7"/>
                                        </p:tgtEl>
                                        <p:attrNameLst>
                                          <p:attrName>ppt_x</p:attrName>
                                          <p:attrName>ppt_y</p:attrName>
                                        </p:attrNameLst>
                                      </p:cBhvr>
                                      <p:rCtr x="3316" y="-69"/>
                                    </p:animMotion>
                                  </p:childTnLst>
                                </p:cTn>
                              </p:par>
                            </p:childTnLst>
                          </p:cTn>
                        </p:par>
                        <p:par>
                          <p:cTn id="101" fill="hold">
                            <p:stCondLst>
                              <p:cond delay="1750"/>
                            </p:stCondLst>
                            <p:childTnLst>
                              <p:par>
                                <p:cTn id="102" presetID="63" presetClass="path" presetSubtype="0" decel="50000" fill="hold" grpId="16" nodeType="afterEffect">
                                  <p:stCondLst>
                                    <p:cond delay="0"/>
                                  </p:stCondLst>
                                  <p:childTnLst>
                                    <p:animMotion origin="layout" path="M 0.63403 0.00092 L 0.67552 -0.00069 " pathEditMode="relative" rAng="0" ptsTypes="AA">
                                      <p:cBhvr>
                                        <p:cTn id="103" dur="750" fill="hold"/>
                                        <p:tgtEl>
                                          <p:spTgt spid="7"/>
                                        </p:tgtEl>
                                        <p:attrNameLst>
                                          <p:attrName>ppt_x</p:attrName>
                                          <p:attrName>ppt_y</p:attrName>
                                        </p:attrNameLst>
                                      </p:cBhvr>
                                      <p:rCtr x="2066" y="46"/>
                                    </p:animMotion>
                                  </p:childTnLst>
                                </p:cTn>
                              </p:par>
                            </p:childTnLst>
                          </p:cTn>
                        </p:par>
                      </p:childTnLst>
                    </p:cTn>
                  </p:par>
                  <p:par>
                    <p:cTn id="104" fill="hold">
                      <p:stCondLst>
                        <p:cond delay="indefinite"/>
                      </p:stCondLst>
                      <p:childTnLst>
                        <p:par>
                          <p:cTn id="105" fill="hold">
                            <p:stCondLst>
                              <p:cond delay="0"/>
                            </p:stCondLst>
                            <p:childTnLst>
                              <p:par>
                                <p:cTn id="106" presetID="63" presetClass="path" presetSubtype="0" accel="50000" decel="50000" fill="hold" grpId="9" nodeType="clickEffect">
                                  <p:stCondLst>
                                    <p:cond delay="0"/>
                                  </p:stCondLst>
                                  <p:childTnLst>
                                    <p:animMotion origin="layout" path="M 0.67552 -0.00069 L 0.85955 -0.00023 " pathEditMode="relative" rAng="0" ptsTypes="AA">
                                      <p:cBhvr>
                                        <p:cTn id="107" dur="2000" fill="hold"/>
                                        <p:tgtEl>
                                          <p:spTgt spid="7"/>
                                        </p:tgtEl>
                                        <p:attrNameLst>
                                          <p:attrName>ppt_x</p:attrName>
                                          <p:attrName>ppt_y</p:attrName>
                                        </p:attrNameLst>
                                      </p:cBhvr>
                                      <p:rCtr x="9201" y="23"/>
                                    </p:animMotion>
                                  </p:childTnLst>
                                </p:cTn>
                              </p:par>
                            </p:childTnLst>
                          </p:cTn>
                        </p:par>
                        <p:par>
                          <p:cTn id="108" fill="hold">
                            <p:stCondLst>
                              <p:cond delay="2000"/>
                            </p:stCondLst>
                            <p:childTnLst>
                              <p:par>
                                <p:cTn id="109" presetID="53" presetClass="exit" presetSubtype="32" fill="hold" grpId="21" nodeType="afterEffect">
                                  <p:stCondLst>
                                    <p:cond delay="0"/>
                                  </p:stCondLst>
                                  <p:childTnLst>
                                    <p:anim calcmode="lin" valueType="num">
                                      <p:cBhvr>
                                        <p:cTn id="110" dur="500"/>
                                        <p:tgtEl>
                                          <p:spTgt spid="7"/>
                                        </p:tgtEl>
                                        <p:attrNameLst>
                                          <p:attrName>ppt_w</p:attrName>
                                        </p:attrNameLst>
                                      </p:cBhvr>
                                      <p:tavLst>
                                        <p:tav tm="0">
                                          <p:val>
                                            <p:strVal val="ppt_w"/>
                                          </p:val>
                                        </p:tav>
                                        <p:tav tm="100000">
                                          <p:val>
                                            <p:fltVal val="0"/>
                                          </p:val>
                                        </p:tav>
                                      </p:tavLst>
                                    </p:anim>
                                    <p:anim calcmode="lin" valueType="num">
                                      <p:cBhvr>
                                        <p:cTn id="111" dur="500"/>
                                        <p:tgtEl>
                                          <p:spTgt spid="7"/>
                                        </p:tgtEl>
                                        <p:attrNameLst>
                                          <p:attrName>ppt_h</p:attrName>
                                        </p:attrNameLst>
                                      </p:cBhvr>
                                      <p:tavLst>
                                        <p:tav tm="0">
                                          <p:val>
                                            <p:strVal val="ppt_h"/>
                                          </p:val>
                                        </p:tav>
                                        <p:tav tm="100000">
                                          <p:val>
                                            <p:fltVal val="0"/>
                                          </p:val>
                                        </p:tav>
                                      </p:tavLst>
                                    </p:anim>
                                    <p:animEffect transition="out" filter="fade">
                                      <p:cBhvr>
                                        <p:cTn id="112" dur="500"/>
                                        <p:tgtEl>
                                          <p:spTgt spid="7"/>
                                        </p:tgtEl>
                                      </p:cBhvr>
                                    </p:animEffect>
                                    <p:set>
                                      <p:cBhvr>
                                        <p:cTn id="11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7" grpId="2" animBg="1"/>
      <p:bldP spid="7" grpId="3" animBg="1"/>
      <p:bldP spid="7" grpId="4" animBg="1"/>
      <p:bldP spid="7" grpId="5" animBg="1"/>
      <p:bldP spid="7" grpId="6" animBg="1"/>
      <p:bldP spid="7" grpId="7" animBg="1"/>
      <p:bldP spid="7" grpId="8" animBg="1"/>
      <p:bldP spid="7" grpId="9" animBg="1"/>
      <p:bldP spid="7" grpId="10" animBg="1"/>
      <p:bldP spid="7" grpId="11" animBg="1"/>
      <p:bldP spid="7" grpId="12" animBg="1"/>
      <p:bldP spid="7" grpId="13" animBg="1"/>
      <p:bldP spid="7" grpId="14" animBg="1"/>
      <p:bldP spid="7" grpId="15" animBg="1"/>
      <p:bldP spid="7" grpId="16" animBg="1"/>
      <p:bldP spid="7" grpId="17" animBg="1"/>
      <p:bldP spid="7" grpId="18" animBg="1"/>
      <p:bldP spid="7" grpId="19" animBg="1"/>
      <p:bldP spid="7" grpId="20" animBg="1"/>
      <p:bldP spid="7" grpId="21" animBg="1"/>
      <p:bldP spid="2" grpId="0" animBg="1"/>
      <p:bldP spid="2" grpId="1" animBg="1"/>
      <p:bldP spid="2" grpId="2" animBg="1"/>
      <p:bldP spid="10" grpId="0" animBg="1"/>
      <p:bldP spid="10" grpId="1" animBg="1"/>
      <p:bldP spid="11" grpId="0" animBg="1"/>
      <p:bldP spid="11" grpId="1" animBg="1"/>
      <p:bldP spid="11" grpId="2" animBg="1"/>
      <p:bldP spid="12" grpId="0" animBg="1"/>
      <p:bldP spid="12"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7986" y="2084832"/>
            <a:ext cx="9720073" cy="4023360"/>
          </a:xfrm>
        </p:spPr>
        <p:txBody>
          <a:bodyPr>
            <a:normAutofit/>
          </a:bodyPr>
          <a:lstStyle/>
          <a:p>
            <a:pPr marL="0" indent="0">
              <a:buNone/>
            </a:pPr>
            <a:r>
              <a:rPr lang="en-AU" sz="2400" dirty="0"/>
              <a:t>Model the following fragment of a business process for assessing loan applications (loan origination process).</a:t>
            </a:r>
          </a:p>
          <a:p>
            <a:pPr marL="0" indent="0">
              <a:buNone/>
            </a:pPr>
            <a:endParaRPr lang="en-AU" sz="2400" dirty="0"/>
          </a:p>
          <a:p>
            <a:pPr marL="0" indent="0">
              <a:buNone/>
            </a:pPr>
            <a:r>
              <a:rPr lang="en-AU" sz="2160" i="1" dirty="0"/>
              <a:t>Once a loan application has been approved by the loan provider, an acceptance pack is prepared and sent to the customer. The acceptance pack includes a repayment schedule which the customer needs to agree upon by sending the signed documents back to the loan provider. The latter then verifies the repayment agreement: if the applicant disagreed with the repayment schedule, the loan provider cancels the application; if the applicant agreed, the loan provider approves the application. In either case, the process completes with the loan provider notifying the applicant of the application status.</a:t>
            </a:r>
          </a:p>
          <a:p>
            <a:pPr marL="0" indent="0">
              <a:buNone/>
            </a:pPr>
            <a:endParaRPr lang="en-AU" sz="2400" dirty="0"/>
          </a:p>
        </p:txBody>
      </p:sp>
      <p:sp>
        <p:nvSpPr>
          <p:cNvPr id="3" name="Title 2"/>
          <p:cNvSpPr>
            <a:spLocks noGrp="1"/>
          </p:cNvSpPr>
          <p:nvPr>
            <p:ph type="title"/>
          </p:nvPr>
        </p:nvSpPr>
        <p:spPr/>
        <p:txBody>
          <a:bodyPr/>
          <a:lstStyle/>
          <a:p>
            <a:r>
              <a:rPr lang="en-US" dirty="0"/>
              <a:t>Exercise 6.1</a:t>
            </a:r>
          </a:p>
        </p:txBody>
      </p:sp>
    </p:spTree>
    <p:extLst>
      <p:ext uri="{BB962C8B-B14F-4D97-AF65-F5344CB8AC3E}">
        <p14:creationId xmlns:p14="http://schemas.microsoft.com/office/powerpoint/2010/main" val="463110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Rectangle 2"/>
          <p:cNvSpPr>
            <a:spLocks noGrp="1" noChangeArrowheads="1"/>
          </p:cNvSpPr>
          <p:nvPr>
            <p:ph type="title"/>
          </p:nvPr>
        </p:nvSpPr>
        <p:spPr/>
        <p:txBody>
          <a:bodyPr/>
          <a:lstStyle/>
          <a:p>
            <a:r>
              <a:rPr lang="en-AU" dirty="0"/>
              <a:t>A little more on gateways: AND Gateway</a:t>
            </a:r>
          </a:p>
        </p:txBody>
      </p:sp>
      <p:sp>
        <p:nvSpPr>
          <p:cNvPr id="6" name="Rectangle 5"/>
          <p:cNvSpPr/>
          <p:nvPr/>
        </p:nvSpPr>
        <p:spPr>
          <a:xfrm>
            <a:off x="2697163" y="1968117"/>
            <a:ext cx="7074133" cy="830997"/>
          </a:xfrm>
          <a:prstGeom prst="rect">
            <a:avLst/>
          </a:prstGeom>
        </p:spPr>
        <p:txBody>
          <a:bodyPr wrap="square">
            <a:spAutoFit/>
          </a:bodyPr>
          <a:lstStyle/>
          <a:p>
            <a:pPr marL="228590" marR="0" lvl="1" indent="0" algn="l" defTabSz="457200" rtl="0" eaLnBrk="1" fontAlgn="auto" latinLnBrk="0" hangingPunct="1">
              <a:lnSpc>
                <a:spcPct val="100000"/>
              </a:lnSpc>
              <a:spcBef>
                <a:spcPct val="20000"/>
              </a:spcBef>
              <a:spcAft>
                <a:spcPts val="0"/>
              </a:spcAft>
              <a:buClr>
                <a:prstClr val="black">
                  <a:lumMod val="50000"/>
                  <a:lumOff val="50000"/>
                </a:prstClr>
              </a:buClr>
              <a:buSzTx/>
              <a:buFontTx/>
              <a:buNone/>
              <a:tabLst/>
              <a:defRPr/>
            </a:pP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An </a:t>
            </a:r>
            <a:r>
              <a:rPr kumimoji="0" lang="en-AU" sz="24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AND Gateway</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provides a mechanism to create and synchronize “parallel” flows. </a:t>
            </a:r>
          </a:p>
        </p:txBody>
      </p:sp>
      <p:sp>
        <p:nvSpPr>
          <p:cNvPr id="12" name="Rectangle 3"/>
          <p:cNvSpPr txBox="1">
            <a:spLocks noChangeArrowheads="1"/>
          </p:cNvSpPr>
          <p:nvPr/>
        </p:nvSpPr>
        <p:spPr>
          <a:xfrm>
            <a:off x="2476244" y="3873591"/>
            <a:ext cx="7705782" cy="1992364"/>
          </a:xfrm>
          <a:prstGeom prst="rect">
            <a:avLst/>
          </a:prstGeom>
        </p:spPr>
        <p:txBody>
          <a:bodyPr vert="horz" lIns="91440" tIns="45720" rIns="91440" bIns="45720" rtlCol="0" anchor="t">
            <a:noAutofit/>
          </a:bodyPr>
          <a:lstStyle>
            <a:lvl1pPr marL="182880" indent="-182880" algn="l" defTabSz="914400" rtl="0" eaLnBrk="1" latinLnBrk="0" hangingPunct="1">
              <a:spcBef>
                <a:spcPct val="20000"/>
              </a:spcBef>
              <a:buClr>
                <a:schemeClr val="tx1">
                  <a:lumMod val="50000"/>
                  <a:lumOff val="50000"/>
                </a:schemeClr>
              </a:buClr>
              <a:buFont typeface="Arial" pitchFamily="34" charset="0"/>
              <a:buChar char="•"/>
              <a:defRPr sz="2400" kern="1200">
                <a:solidFill>
                  <a:schemeClr val="tx1">
                    <a:lumMod val="75000"/>
                    <a:lumOff val="25000"/>
                  </a:schemeClr>
                </a:solidFill>
                <a:latin typeface="+mn-lt"/>
                <a:ea typeface="+mn-ea"/>
                <a:cs typeface="+mn-cs"/>
              </a:defRPr>
            </a:lvl1pPr>
            <a:lvl2pPr marL="41148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2pPr>
            <a:lvl3pPr marL="59436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3pPr>
            <a:lvl4pPr marL="77724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4pPr>
            <a:lvl5pPr marL="96012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5pPr>
            <a:lvl6pPr marL="114300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6pPr>
            <a:lvl7pPr marL="132588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7pPr>
            <a:lvl8pPr marL="150876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8pPr>
            <a:lvl9pPr marL="169164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9pPr>
          </a:lstStyle>
          <a:p>
            <a:pPr marL="891822" marR="0" lvl="1"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r>
              <a:rPr kumimoji="0" lang="en-AU" sz="24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AND-split</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 takes </a:t>
            </a: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all </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outgoing branches</a:t>
            </a:r>
          </a:p>
          <a:p>
            <a:pPr marL="1074695" marR="0" lvl="1" indent="-18288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Char char="•"/>
              <a:tabLst/>
              <a:defRPr/>
            </a:pPr>
            <a:endPar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endParaRPr>
          </a:p>
          <a:p>
            <a:pPr marL="1074695" marR="0" lvl="1" indent="-18288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Char char="•"/>
              <a:tabLst/>
              <a:defRPr/>
            </a:pPr>
            <a:endPar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endParaRPr>
          </a:p>
          <a:p>
            <a:pPr marL="1074695" marR="0" lvl="1" indent="-18288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Char char="•"/>
              <a:tabLst/>
              <a:defRPr/>
            </a:pPr>
            <a:endPar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endParaRPr>
          </a:p>
          <a:p>
            <a:pPr marL="891822" marR="0" lvl="1"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r>
              <a:rPr kumimoji="0" lang="en-AU" sz="24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AND-join</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  proceeds when </a:t>
            </a: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all </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incoming branches have completed</a:t>
            </a:r>
          </a:p>
          <a:p>
            <a:pPr marL="1074695" marR="0" lvl="1" indent="-182880" algn="l" defTabSz="914400" rtl="0" eaLnBrk="1" fontAlgn="auto" latinLnBrk="0" hangingPunct="1">
              <a:lnSpc>
                <a:spcPct val="100000"/>
              </a:lnSpc>
              <a:spcBef>
                <a:spcPct val="20000"/>
              </a:spcBef>
              <a:spcAft>
                <a:spcPts val="0"/>
              </a:spcAft>
              <a:buClr>
                <a:prstClr val="black">
                  <a:lumMod val="50000"/>
                  <a:lumOff val="50000"/>
                </a:prstClr>
              </a:buClr>
              <a:buSzTx/>
              <a:buFontTx/>
              <a:buChar char="•"/>
              <a:tabLst/>
              <a:defRPr/>
            </a:pPr>
            <a:endPar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endParaRPr>
          </a:p>
        </p:txBody>
      </p:sp>
      <p:graphicFrame>
        <p:nvGraphicFramePr>
          <p:cNvPr id="13" name="Object 7"/>
          <p:cNvGraphicFramePr>
            <a:graphicFrameLocks noChangeAspect="1"/>
          </p:cNvGraphicFramePr>
          <p:nvPr/>
        </p:nvGraphicFramePr>
        <p:xfrm>
          <a:off x="1611314" y="3244807"/>
          <a:ext cx="1666876" cy="1663700"/>
        </p:xfrm>
        <a:graphic>
          <a:graphicData uri="http://schemas.openxmlformats.org/presentationml/2006/ole">
            <mc:AlternateContent xmlns:mc="http://schemas.openxmlformats.org/markup-compatibility/2006">
              <mc:Choice xmlns:v="urn:schemas-microsoft-com:vml" Requires="v">
                <p:oleObj name="Visio" r:id="rId3" imgW="1063800" imgH="1028160" progId="Visio.Drawing.11">
                  <p:embed/>
                </p:oleObj>
              </mc:Choice>
              <mc:Fallback>
                <p:oleObj name="Visio" r:id="rId3" imgW="1063800" imgH="1028160" progId="Visio.Drawing.11">
                  <p:embed/>
                  <p:pic>
                    <p:nvPicPr>
                      <p:cNvPr id="13" name="Object 7"/>
                      <p:cNvPicPr>
                        <a:picLocks noChangeAspect="1" noChangeArrowheads="1"/>
                      </p:cNvPicPr>
                      <p:nvPr/>
                    </p:nvPicPr>
                    <p:blipFill>
                      <a:blip r:embed="rId4"/>
                      <a:srcRect/>
                      <a:stretch>
                        <a:fillRect/>
                      </a:stretch>
                    </p:blipFill>
                    <p:spPr bwMode="auto">
                      <a:xfrm>
                        <a:off x="1611314" y="3244807"/>
                        <a:ext cx="1666876" cy="1663700"/>
                      </a:xfrm>
                      <a:prstGeom prst="rect">
                        <a:avLst/>
                      </a:prstGeom>
                      <a:noFill/>
                      <a:ln>
                        <a:noFill/>
                      </a:ln>
                      <a:effectLst/>
                    </p:spPr>
                  </p:pic>
                </p:oleObj>
              </mc:Fallback>
            </mc:AlternateContent>
          </a:graphicData>
        </a:graphic>
      </p:graphicFrame>
      <p:graphicFrame>
        <p:nvGraphicFramePr>
          <p:cNvPr id="14" name="Object 7"/>
          <p:cNvGraphicFramePr>
            <a:graphicFrameLocks noChangeAspect="1"/>
          </p:cNvGraphicFramePr>
          <p:nvPr/>
        </p:nvGraphicFramePr>
        <p:xfrm>
          <a:off x="1720850" y="5143457"/>
          <a:ext cx="1522414" cy="1477962"/>
        </p:xfrm>
        <a:graphic>
          <a:graphicData uri="http://schemas.openxmlformats.org/presentationml/2006/ole">
            <mc:AlternateContent xmlns:mc="http://schemas.openxmlformats.org/markup-compatibility/2006">
              <mc:Choice xmlns:v="urn:schemas-microsoft-com:vml" Requires="v">
                <p:oleObj name="Visio" r:id="rId5" imgW="971640" imgH="914040" progId="Visio.Drawing.11">
                  <p:embed/>
                </p:oleObj>
              </mc:Choice>
              <mc:Fallback>
                <p:oleObj name="Visio" r:id="rId5" imgW="971640" imgH="914040" progId="Visio.Drawing.11">
                  <p:embed/>
                  <p:pic>
                    <p:nvPicPr>
                      <p:cNvPr id="14" name="Object 7"/>
                      <p:cNvPicPr>
                        <a:picLocks noChangeAspect="1" noChangeArrowheads="1"/>
                      </p:cNvPicPr>
                      <p:nvPr/>
                    </p:nvPicPr>
                    <p:blipFill>
                      <a:blip r:embed="rId6"/>
                      <a:srcRect/>
                      <a:stretch>
                        <a:fillRect/>
                      </a:stretch>
                    </p:blipFill>
                    <p:spPr bwMode="auto">
                      <a:xfrm>
                        <a:off x="1720850" y="5143457"/>
                        <a:ext cx="1522414" cy="1477962"/>
                      </a:xfrm>
                      <a:prstGeom prst="rect">
                        <a:avLst/>
                      </a:prstGeom>
                      <a:noFill/>
                      <a:ln>
                        <a:noFill/>
                      </a:ln>
                      <a:effectLst/>
                    </p:spPr>
                  </p:pic>
                </p:oleObj>
              </mc:Fallback>
            </mc:AlternateContent>
          </a:graphicData>
        </a:graphic>
      </p:graphicFrame>
      <p:graphicFrame>
        <p:nvGraphicFramePr>
          <p:cNvPr id="15" name="Object 4"/>
          <p:cNvGraphicFramePr>
            <a:graphicFrameLocks noGrp="1" noChangeAspect="1"/>
          </p:cNvGraphicFramePr>
          <p:nvPr>
            <p:ph sz="quarter" idx="4294967295"/>
          </p:nvPr>
        </p:nvGraphicFramePr>
        <p:xfrm>
          <a:off x="1905001" y="1968118"/>
          <a:ext cx="792162" cy="792163"/>
        </p:xfrm>
        <a:graphic>
          <a:graphicData uri="http://schemas.openxmlformats.org/presentationml/2006/ole">
            <mc:AlternateContent xmlns:mc="http://schemas.openxmlformats.org/markup-compatibility/2006">
              <mc:Choice xmlns:v="urn:schemas-microsoft-com:vml" Requires="v">
                <p:oleObj name="Visio" r:id="rId7" imgW="577596" imgH="577596" progId="Visio.Drawing.11">
                  <p:embed/>
                </p:oleObj>
              </mc:Choice>
              <mc:Fallback>
                <p:oleObj name="Visio" r:id="rId7" imgW="577596" imgH="577596" progId="Visio.Drawing.11">
                  <p:embed/>
                  <p:pic>
                    <p:nvPicPr>
                      <p:cNvPr id="15" name="Object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05001" y="1968118"/>
                        <a:ext cx="792162" cy="7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1" name="Oval 10"/>
          <p:cNvSpPr/>
          <p:nvPr/>
        </p:nvSpPr>
        <p:spPr>
          <a:xfrm>
            <a:off x="1720850" y="4076657"/>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6" name="Oval 15"/>
          <p:cNvSpPr/>
          <p:nvPr/>
        </p:nvSpPr>
        <p:spPr>
          <a:xfrm>
            <a:off x="1720850" y="4076657"/>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7" name="Oval 16"/>
          <p:cNvSpPr/>
          <p:nvPr/>
        </p:nvSpPr>
        <p:spPr>
          <a:xfrm>
            <a:off x="1991545" y="5149104"/>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8" name="Oval 17"/>
          <p:cNvSpPr/>
          <p:nvPr/>
        </p:nvSpPr>
        <p:spPr>
          <a:xfrm>
            <a:off x="1991545" y="6411566"/>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3079104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childTnLst>
                          </p:cTn>
                        </p:par>
                        <p:par>
                          <p:cTn id="12" fill="hold">
                            <p:stCondLst>
                              <p:cond delay="0"/>
                            </p:stCondLst>
                            <p:childTnLst>
                              <p:par>
                                <p:cTn id="13" presetID="50" presetClass="path" presetSubtype="0" accel="50000" fill="hold" grpId="1" nodeType="afterEffect">
                                  <p:stCondLst>
                                    <p:cond delay="0"/>
                                  </p:stCondLst>
                                  <p:childTnLst>
                                    <p:animMotion origin="layout" path="M -2.77778E-6 -1.11111E-6 L 0.03125 -1.11111E-6 C 0.04549 -1.11111E-6 0.0632 0.02523 0.0632 0.04607 L 0.0632 0.09283 " pathEditMode="relative" rAng="0" ptsTypes="AAAA">
                                      <p:cBhvr>
                                        <p:cTn id="14" dur="2000" fill="hold"/>
                                        <p:tgtEl>
                                          <p:spTgt spid="11"/>
                                        </p:tgtEl>
                                        <p:attrNameLst>
                                          <p:attrName>ppt_x</p:attrName>
                                          <p:attrName>ppt_y</p:attrName>
                                        </p:attrNameLst>
                                      </p:cBhvr>
                                      <p:rCtr x="3160" y="4630"/>
                                    </p:animMotion>
                                  </p:childTnLst>
                                </p:cTn>
                              </p:par>
                              <p:par>
                                <p:cTn id="15" presetID="50" presetClass="path" presetSubtype="0" accel="50000" fill="hold" grpId="1" nodeType="withEffect">
                                  <p:stCondLst>
                                    <p:cond delay="0"/>
                                  </p:stCondLst>
                                  <p:childTnLst>
                                    <p:animMotion origin="layout" path="M -2.77778E-6 -1.11111E-6 L 0.03004 -1.11111E-6 C 0.04358 -1.11111E-6 0.06077 -0.02546 0.06077 -0.0463 L 0.06077 -0.09329 " pathEditMode="relative" rAng="0" ptsTypes="AAAA">
                                      <p:cBhvr>
                                        <p:cTn id="16" dur="2000" fill="hold"/>
                                        <p:tgtEl>
                                          <p:spTgt spid="16"/>
                                        </p:tgtEl>
                                        <p:attrNameLst>
                                          <p:attrName>ppt_x</p:attrName>
                                          <p:attrName>ppt_y</p:attrName>
                                        </p:attrNameLst>
                                      </p:cBhvr>
                                      <p:rCtr x="3038" y="-4676"/>
                                    </p:animMotion>
                                  </p:childTnLst>
                                </p:cTn>
                              </p:par>
                            </p:childTnLst>
                          </p:cTn>
                        </p:par>
                        <p:par>
                          <p:cTn id="17" fill="hold">
                            <p:stCondLst>
                              <p:cond delay="2000"/>
                            </p:stCondLst>
                            <p:childTnLst>
                              <p:par>
                                <p:cTn id="18" presetID="63" presetClass="path" presetSubtype="0" decel="50000" fill="hold" grpId="3" nodeType="afterEffect">
                                  <p:stCondLst>
                                    <p:cond delay="0"/>
                                  </p:stCondLst>
                                  <p:childTnLst>
                                    <p:animMotion origin="layout" path="M 0.0632 0.09283 L 0.09271 0.09445 " pathEditMode="relative" rAng="0" ptsTypes="AA">
                                      <p:cBhvr>
                                        <p:cTn id="19" dur="750" fill="hold"/>
                                        <p:tgtEl>
                                          <p:spTgt spid="11"/>
                                        </p:tgtEl>
                                        <p:attrNameLst>
                                          <p:attrName>ppt_x</p:attrName>
                                          <p:attrName>ppt_y</p:attrName>
                                        </p:attrNameLst>
                                      </p:cBhvr>
                                      <p:rCtr x="1476" y="69"/>
                                    </p:animMotion>
                                  </p:childTnLst>
                                </p:cTn>
                              </p:par>
                              <p:par>
                                <p:cTn id="20" presetID="63" presetClass="path" presetSubtype="0" decel="50000" fill="hold" grpId="3" nodeType="withEffect">
                                  <p:stCondLst>
                                    <p:cond delay="0"/>
                                  </p:stCondLst>
                                  <p:childTnLst>
                                    <p:animMotion origin="layout" path="M 0.06076 -0.09328 L 0.09027 -0.09166 " pathEditMode="relative" rAng="0" ptsTypes="AA">
                                      <p:cBhvr>
                                        <p:cTn id="21" dur="750" fill="hold"/>
                                        <p:tgtEl>
                                          <p:spTgt spid="16"/>
                                        </p:tgtEl>
                                        <p:attrNameLst>
                                          <p:attrName>ppt_x</p:attrName>
                                          <p:attrName>ppt_y</p:attrName>
                                        </p:attrNameLst>
                                      </p:cBhvr>
                                      <p:rCtr x="1476" y="69"/>
                                    </p:animMotion>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2" nodeType="clickEffect">
                                  <p:stCondLst>
                                    <p:cond delay="0"/>
                                  </p:stCondLst>
                                  <p:childTnLst>
                                    <p:animEffect transition="out" filter="fade">
                                      <p:cBhvr>
                                        <p:cTn id="25" dur="500"/>
                                        <p:tgtEl>
                                          <p:spTgt spid="11"/>
                                        </p:tgtEl>
                                      </p:cBhvr>
                                    </p:animEffect>
                                    <p:set>
                                      <p:cBhvr>
                                        <p:cTn id="26" dur="1" fill="hold">
                                          <p:stCondLst>
                                            <p:cond delay="499"/>
                                          </p:stCondLst>
                                        </p:cTn>
                                        <p:tgtEl>
                                          <p:spTgt spid="11"/>
                                        </p:tgtEl>
                                        <p:attrNameLst>
                                          <p:attrName>style.visibility</p:attrName>
                                        </p:attrNameLst>
                                      </p:cBhvr>
                                      <p:to>
                                        <p:strVal val="hidden"/>
                                      </p:to>
                                    </p:set>
                                  </p:childTnLst>
                                </p:cTn>
                              </p:par>
                              <p:par>
                                <p:cTn id="27" presetID="10" presetClass="exit" presetSubtype="0" fill="hold" grpId="2" nodeType="withEffect">
                                  <p:stCondLst>
                                    <p:cond delay="0"/>
                                  </p:stCondLst>
                                  <p:childTnLst>
                                    <p:animEffect transition="out" filter="fade">
                                      <p:cBhvr>
                                        <p:cTn id="28" dur="500"/>
                                        <p:tgtEl>
                                          <p:spTgt spid="16"/>
                                        </p:tgtEl>
                                      </p:cBhvr>
                                    </p:animEffect>
                                    <p:set>
                                      <p:cBhvr>
                                        <p:cTn id="29" dur="1" fill="hold">
                                          <p:stCondLst>
                                            <p:cond delay="499"/>
                                          </p:stCondLst>
                                        </p:cTn>
                                        <p:tgtEl>
                                          <p:spTgt spid="16"/>
                                        </p:tgtEl>
                                        <p:attrNameLst>
                                          <p:attrName>style.visibility</p:attrName>
                                        </p:attrNameLst>
                                      </p:cBhvr>
                                      <p:to>
                                        <p:strVal val="hidden"/>
                                      </p:to>
                                    </p:se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50" presetClass="path" presetSubtype="0" accel="50000" decel="50000" fill="hold" grpId="1" nodeType="clickEffect">
                                  <p:stCondLst>
                                    <p:cond delay="0"/>
                                  </p:stCondLst>
                                  <p:childTnLst>
                                    <p:animMotion origin="layout" path="M -2.77778E-7 -2.59259E-6 L 0.0191 -2.59259E-6 C 0.02795 -2.59259E-6 0.03889 0.02523 0.03889 0.04584 L 0.03889 0.09236 " pathEditMode="relative" rAng="0" ptsTypes="AAAA">
                                      <p:cBhvr>
                                        <p:cTn id="42" dur="1500" fill="hold"/>
                                        <p:tgtEl>
                                          <p:spTgt spid="17"/>
                                        </p:tgtEl>
                                        <p:attrNameLst>
                                          <p:attrName>ppt_x</p:attrName>
                                          <p:attrName>ppt_y</p:attrName>
                                        </p:attrNameLst>
                                      </p:cBhvr>
                                      <p:rCtr x="1944" y="4606"/>
                                    </p:animMotion>
                                  </p:childTnLst>
                                </p:cTn>
                              </p:par>
                              <p:par>
                                <p:cTn id="43" presetID="50" presetClass="path" presetSubtype="0" accel="50000" decel="25000" fill="hold" grpId="1" nodeType="withEffect">
                                  <p:stCondLst>
                                    <p:cond delay="0"/>
                                  </p:stCondLst>
                                  <p:childTnLst>
                                    <p:animMotion origin="layout" path="M -2.77778E-7 -3.7037E-7 L 0.01927 -3.7037E-7 C 0.02795 -3.7037E-7 0.03906 -0.02546 0.03906 -0.04606 L 0.03906 -0.09213 " pathEditMode="relative" rAng="0" ptsTypes="AAAA">
                                      <p:cBhvr>
                                        <p:cTn id="44" dur="1500" fill="hold"/>
                                        <p:tgtEl>
                                          <p:spTgt spid="18"/>
                                        </p:tgtEl>
                                        <p:attrNameLst>
                                          <p:attrName>ppt_x</p:attrName>
                                          <p:attrName>ppt_y</p:attrName>
                                        </p:attrNameLst>
                                      </p:cBhvr>
                                      <p:rCtr x="1944" y="-4606"/>
                                    </p:animMotion>
                                  </p:childTnLst>
                                </p:cTn>
                              </p:par>
                            </p:childTnLst>
                          </p:cTn>
                        </p:par>
                        <p:par>
                          <p:cTn id="45" fill="hold">
                            <p:stCondLst>
                              <p:cond delay="1500"/>
                            </p:stCondLst>
                            <p:childTnLst>
                              <p:par>
                                <p:cTn id="46" presetID="1" presetClass="exit" presetSubtype="0" fill="hold" grpId="2" nodeType="afterEffect">
                                  <p:stCondLst>
                                    <p:cond delay="0"/>
                                  </p:stCondLst>
                                  <p:childTnLst>
                                    <p:set>
                                      <p:cBhvr>
                                        <p:cTn id="47" dur="1" fill="hold">
                                          <p:stCondLst>
                                            <p:cond delay="0"/>
                                          </p:stCondLst>
                                        </p:cTn>
                                        <p:tgtEl>
                                          <p:spTgt spid="18"/>
                                        </p:tgtEl>
                                        <p:attrNameLst>
                                          <p:attrName>style.visibility</p:attrName>
                                        </p:attrNameLst>
                                      </p:cBhvr>
                                      <p:to>
                                        <p:strVal val="hidden"/>
                                      </p:to>
                                    </p:set>
                                  </p:childTnLst>
                                </p:cTn>
                              </p:par>
                            </p:childTnLst>
                          </p:cTn>
                        </p:par>
                        <p:par>
                          <p:cTn id="48" fill="hold">
                            <p:stCondLst>
                              <p:cond delay="1500"/>
                            </p:stCondLst>
                            <p:childTnLst>
                              <p:par>
                                <p:cTn id="49" presetID="63" presetClass="path" presetSubtype="0" decel="50000" fill="hold" grpId="2" nodeType="afterEffect">
                                  <p:stCondLst>
                                    <p:cond delay="0"/>
                                  </p:stCondLst>
                                  <p:childTnLst>
                                    <p:animMotion origin="layout" path="M 0.03889 0.09236 L 0.08733 0.09236 " pathEditMode="relative" rAng="0" ptsTypes="AA">
                                      <p:cBhvr>
                                        <p:cTn id="50" dur="1000" fill="hold"/>
                                        <p:tgtEl>
                                          <p:spTgt spid="17"/>
                                        </p:tgtEl>
                                        <p:attrNameLst>
                                          <p:attrName>ppt_x</p:attrName>
                                          <p:attrName>ppt_y</p:attrName>
                                        </p:attrNameLst>
                                      </p:cBhvr>
                                      <p:rCtr x="24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1" grpId="2" animBg="1"/>
      <p:bldP spid="11" grpId="3" animBg="1"/>
      <p:bldP spid="16" grpId="0" animBg="1"/>
      <p:bldP spid="16" grpId="1" animBg="1"/>
      <p:bldP spid="16" grpId="2" animBg="1"/>
      <p:bldP spid="16" grpId="3" animBg="1"/>
      <p:bldP spid="17" grpId="0" animBg="1"/>
      <p:bldP spid="17" grpId="1" animBg="1"/>
      <p:bldP spid="17" grpId="2" animBg="1"/>
      <p:bldP spid="18" grpId="0" animBg="1"/>
      <p:bldP spid="18" grpId="1" animBg="1"/>
      <p:bldP spid="18"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AU" sz="1000" b="0" i="0" u="none" strike="noStrike" kern="1200" cap="all" spc="0" normalizeH="0" baseline="0" noProof="0" dirty="0">
              <a:ln>
                <a:noFill/>
              </a:ln>
              <a:solidFill>
                <a:prstClr val="black">
                  <a:lumMod val="50000"/>
                  <a:lumOff val="50000"/>
                </a:prstClr>
              </a:solidFill>
              <a:effectLst/>
              <a:uLnTx/>
              <a:uFillTx/>
              <a:latin typeface="Tw Cen MT Condensed" panose="020B0606020104020203"/>
              <a:ea typeface="+mn-ea"/>
              <a:cs typeface="+mn-cs"/>
            </a:endParaRPr>
          </a:p>
        </p:txBody>
      </p:sp>
      <p:sp>
        <p:nvSpPr>
          <p:cNvPr id="4" name="Title 3"/>
          <p:cNvSpPr>
            <a:spLocks noGrp="1"/>
          </p:cNvSpPr>
          <p:nvPr>
            <p:ph type="title"/>
          </p:nvPr>
        </p:nvSpPr>
        <p:spPr/>
        <p:txBody>
          <a:bodyPr/>
          <a:lstStyle/>
          <a:p>
            <a:r>
              <a:rPr lang="en-AU" dirty="0"/>
              <a:t>Example: AND Gateway</a:t>
            </a: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337"/>
          <a:stretch/>
        </p:blipFill>
        <p:spPr>
          <a:xfrm>
            <a:off x="2242341" y="1782501"/>
            <a:ext cx="7563302" cy="3304162"/>
          </a:xfrm>
          <a:prstGeom prst="rect">
            <a:avLst/>
          </a:prstGeom>
        </p:spPr>
      </p:pic>
      <p:sp>
        <p:nvSpPr>
          <p:cNvPr id="11" name="Oval 10"/>
          <p:cNvSpPr/>
          <p:nvPr/>
        </p:nvSpPr>
        <p:spPr>
          <a:xfrm>
            <a:off x="2483066" y="335166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6" name="Oval 5"/>
          <p:cNvSpPr/>
          <p:nvPr/>
        </p:nvSpPr>
        <p:spPr>
          <a:xfrm>
            <a:off x="4481627" y="3345874"/>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7" name="Oval 6"/>
          <p:cNvSpPr/>
          <p:nvPr/>
        </p:nvSpPr>
        <p:spPr>
          <a:xfrm>
            <a:off x="4854061" y="214889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8" name="Rectangle 5"/>
          <p:cNvSpPr>
            <a:spLocks noChangeArrowheads="1"/>
          </p:cNvSpPr>
          <p:nvPr/>
        </p:nvSpPr>
        <p:spPr bwMode="auto">
          <a:xfrm>
            <a:off x="851612" y="2060521"/>
            <a:ext cx="3435556" cy="461665"/>
          </a:xfrm>
          <a:prstGeom prst="rect">
            <a:avLst/>
          </a:prstGeom>
          <a:noFill/>
          <a:ln w="9525">
            <a:noFill/>
            <a:miter lim="800000"/>
            <a:headEnd/>
            <a:tailEnd/>
          </a:ln>
          <a:effectLst/>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Airport security check</a:t>
            </a:r>
          </a:p>
        </p:txBody>
      </p:sp>
    </p:spTree>
    <p:extLst>
      <p:ext uri="{BB962C8B-B14F-4D97-AF65-F5344CB8AC3E}">
        <p14:creationId xmlns:p14="http://schemas.microsoft.com/office/powerpoint/2010/main" val="16071593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1"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0" nodeType="clickEffect">
                                  <p:stCondLst>
                                    <p:cond delay="0"/>
                                  </p:stCondLst>
                                  <p:childTnLst>
                                    <p:animMotion origin="layout" path="M 3.88889E-6 -4.44444E-6 L 0.21736 -0.00069 " pathEditMode="relative" rAng="0" ptsTypes="AA">
                                      <p:cBhvr>
                                        <p:cTn id="13" dur="2000" fill="hold"/>
                                        <p:tgtEl>
                                          <p:spTgt spid="11"/>
                                        </p:tgtEl>
                                        <p:attrNameLst>
                                          <p:attrName>ppt_x</p:attrName>
                                          <p:attrName>ppt_y</p:attrName>
                                        </p:attrNameLst>
                                      </p:cBhvr>
                                      <p:rCtr x="10868" y="-46"/>
                                    </p:animMotion>
                                  </p:childTnLst>
                                </p:cTn>
                              </p:par>
                            </p:childTnLst>
                          </p:cTn>
                        </p:par>
                      </p:childTnLst>
                    </p:cTn>
                  </p:par>
                  <p:par>
                    <p:cTn id="14" fill="hold">
                      <p:stCondLst>
                        <p:cond delay="indefinite"/>
                      </p:stCondLst>
                      <p:childTnLst>
                        <p:par>
                          <p:cTn id="15" fill="hold">
                            <p:stCondLst>
                              <p:cond delay="0"/>
                            </p:stCondLst>
                            <p:childTnLst>
                              <p:par>
                                <p:cTn id="16" presetID="50" presetClass="path" presetSubtype="0" accel="50000" decel="50000" fill="hold" grpId="2" nodeType="clickEffect">
                                  <p:stCondLst>
                                    <p:cond delay="0"/>
                                  </p:stCondLst>
                                  <p:childTnLst>
                                    <p:animMotion origin="layout" path="M 0.21736 -0.00069 L 0.23871 -0.00069 C 0.24843 -0.00069 0.26041 0.04607 0.26041 0.0845 L 0.26041 0.17014 " pathEditMode="relative" rAng="0" ptsTypes="AAAA">
                                      <p:cBhvr>
                                        <p:cTn id="17" dur="2000" fill="hold"/>
                                        <p:tgtEl>
                                          <p:spTgt spid="11"/>
                                        </p:tgtEl>
                                        <p:attrNameLst>
                                          <p:attrName>ppt_x</p:attrName>
                                          <p:attrName>ppt_y</p:attrName>
                                        </p:attrNameLst>
                                      </p:cBhvr>
                                      <p:rCtr x="2153" y="8542"/>
                                    </p:animMotion>
                                  </p:childTnLst>
                                </p:cTn>
                              </p:par>
                              <p:par>
                                <p:cTn id="18" presetID="1" presetClass="entr" presetSubtype="0" fill="hold" grpId="3"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par>
                                <p:cTn id="20" presetID="50" presetClass="path" presetSubtype="0" accel="50000" decel="50000" fill="hold" grpId="0" nodeType="withEffect">
                                  <p:stCondLst>
                                    <p:cond delay="0"/>
                                  </p:stCondLst>
                                  <p:childTnLst>
                                    <p:animMotion origin="layout" path="M 3.33934E-17 4.44444E-6 L 0.02049 4.44444E-6 C 0.02969 4.44444E-6 0.04115 -0.04908 0.04115 -0.08843 L 0.04115 -0.17616 " pathEditMode="relative" rAng="0" ptsTypes="AAAA">
                                      <p:cBhvr>
                                        <p:cTn id="21" dur="2000" fill="hold"/>
                                        <p:tgtEl>
                                          <p:spTgt spid="6"/>
                                        </p:tgtEl>
                                        <p:attrNameLst>
                                          <p:attrName>ppt_x</p:attrName>
                                          <p:attrName>ppt_y</p:attrName>
                                        </p:attrNameLst>
                                      </p:cBhvr>
                                      <p:rCtr x="2049" y="-8819"/>
                                    </p:animMotion>
                                  </p:childTnLst>
                                </p:cTn>
                              </p:par>
                            </p:childTnLst>
                          </p:cTn>
                        </p:par>
                      </p:childTnLst>
                    </p:cTn>
                  </p:par>
                  <p:par>
                    <p:cTn id="22" fill="hold">
                      <p:stCondLst>
                        <p:cond delay="indefinite"/>
                      </p:stCondLst>
                      <p:childTnLst>
                        <p:par>
                          <p:cTn id="23" fill="hold">
                            <p:stCondLst>
                              <p:cond delay="0"/>
                            </p:stCondLst>
                            <p:childTnLst>
                              <p:par>
                                <p:cTn id="24" presetID="63" presetClass="path" presetSubtype="0" accel="50000" decel="50000" fill="hold" grpId="2" nodeType="clickEffect">
                                  <p:stCondLst>
                                    <p:cond delay="0"/>
                                  </p:stCondLst>
                                  <p:childTnLst>
                                    <p:animMotion origin="layout" path="M 0.03941 -0.17546 L 0.24723 -0.17546 " pathEditMode="fixed" rAng="0" ptsTypes="AA">
                                      <p:cBhvr>
                                        <p:cTn id="25" dur="2000" fill="hold"/>
                                        <p:tgtEl>
                                          <p:spTgt spid="6"/>
                                        </p:tgtEl>
                                        <p:attrNameLst>
                                          <p:attrName>ppt_x</p:attrName>
                                          <p:attrName>ppt_y</p:attrName>
                                        </p:attrNameLst>
                                      </p:cBhvr>
                                      <p:rCtr x="10972" y="-23"/>
                                    </p:animMotion>
                                  </p:childTnLst>
                                </p:cTn>
                              </p:par>
                            </p:childTnLst>
                          </p:cTn>
                        </p:par>
                        <p:par>
                          <p:cTn id="26" fill="hold">
                            <p:stCondLst>
                              <p:cond delay="2000"/>
                            </p:stCondLst>
                            <p:childTnLst>
                              <p:par>
                                <p:cTn id="27" presetID="63" presetClass="path" presetSubtype="0" accel="50000" decel="50000" fill="hold" grpId="3" nodeType="afterEffect">
                                  <p:stCondLst>
                                    <p:cond delay="0"/>
                                  </p:stCondLst>
                                  <p:childTnLst>
                                    <p:animMotion origin="layout" path="M 0.26041 0.17431 L 0.46718 0.17385 " pathEditMode="relative" rAng="0" ptsTypes="AA">
                                      <p:cBhvr>
                                        <p:cTn id="28" dur="2000" fill="hold"/>
                                        <p:tgtEl>
                                          <p:spTgt spid="11"/>
                                        </p:tgtEl>
                                        <p:attrNameLst>
                                          <p:attrName>ppt_x</p:attrName>
                                          <p:attrName>ppt_y</p:attrName>
                                        </p:attrNameLst>
                                      </p:cBhvr>
                                      <p:rCtr x="10330" y="-23"/>
                                    </p:animMotion>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6"/>
                                        </p:tgtEl>
                                        <p:attrNameLst>
                                          <p:attrName>style.visibility</p:attrName>
                                        </p:attrNameLst>
                                      </p:cBhvr>
                                      <p:to>
                                        <p:strVal val="hidden"/>
                                      </p:to>
                                    </p:set>
                                  </p:childTnLst>
                                </p:cTn>
                              </p:par>
                              <p:par>
                                <p:cTn id="33" presetID="63" presetClass="path" presetSubtype="0" accel="50000" decel="50000" fill="hold" grpId="6" nodeType="withEffect">
                                  <p:stCondLst>
                                    <p:cond delay="0"/>
                                  </p:stCondLst>
                                  <p:childTnLst>
                                    <p:animMotion origin="layout" path="M 0.26041 0.17709 L 0.37569 0.17223 " pathEditMode="relative" rAng="0" ptsTypes="AA">
                                      <p:cBhvr>
                                        <p:cTn id="34" dur="2000" fill="hold"/>
                                        <p:tgtEl>
                                          <p:spTgt spid="11"/>
                                        </p:tgtEl>
                                        <p:attrNameLst>
                                          <p:attrName>ppt_x</p:attrName>
                                          <p:attrName>ppt_y</p:attrName>
                                        </p:attrNameLst>
                                      </p:cBhvr>
                                      <p:rCtr x="5764" y="-255"/>
                                    </p:animMotion>
                                  </p:childTnLst>
                                </p:cTn>
                              </p:par>
                              <p:par>
                                <p:cTn id="35" presetID="1"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par>
                          <p:cTn id="37" fill="hold">
                            <p:stCondLst>
                              <p:cond delay="2000"/>
                            </p:stCondLst>
                            <p:childTnLst>
                              <p:par>
                                <p:cTn id="38" presetID="63" presetClass="path" presetSubtype="0" accel="50000" decel="50000" fill="hold" grpId="1" nodeType="afterEffect">
                                  <p:stCondLst>
                                    <p:cond delay="0"/>
                                  </p:stCondLst>
                                  <p:childTnLst>
                                    <p:animMotion origin="layout" path="M -1.11111E-6 -2.96296E-6 L 0.2033 -0.00046 " pathEditMode="relative" rAng="0" ptsTypes="AA">
                                      <p:cBhvr>
                                        <p:cTn id="39" dur="2000" fill="hold"/>
                                        <p:tgtEl>
                                          <p:spTgt spid="7"/>
                                        </p:tgtEl>
                                        <p:attrNameLst>
                                          <p:attrName>ppt_x</p:attrName>
                                          <p:attrName>ppt_y</p:attrName>
                                        </p:attrNameLst>
                                      </p:cBhvr>
                                      <p:rCtr x="10156" y="-23"/>
                                    </p:animMotion>
                                  </p:childTnLst>
                                </p:cTn>
                              </p:par>
                              <p:par>
                                <p:cTn id="40" presetID="63" presetClass="path" presetSubtype="0" accel="50000" decel="50000" fill="hold" grpId="7" nodeType="withEffect">
                                  <p:stCondLst>
                                    <p:cond delay="0"/>
                                  </p:stCondLst>
                                  <p:childTnLst>
                                    <p:animMotion origin="layout" path="M 0.37569 0.17222 L 0.46718 0.17477 " pathEditMode="relative" rAng="0" ptsTypes="AA">
                                      <p:cBhvr>
                                        <p:cTn id="41" dur="4000" fill="hold"/>
                                        <p:tgtEl>
                                          <p:spTgt spid="11"/>
                                        </p:tgtEl>
                                        <p:attrNameLst>
                                          <p:attrName>ppt_x</p:attrName>
                                          <p:attrName>ppt_y</p:attrName>
                                        </p:attrNameLst>
                                      </p:cBhvr>
                                      <p:rCtr x="4653" y="-23"/>
                                    </p:animMotion>
                                  </p:childTnLst>
                                </p:cTn>
                              </p:par>
                            </p:childTnLst>
                          </p:cTn>
                        </p:par>
                      </p:childTnLst>
                    </p:cTn>
                  </p:par>
                  <p:par>
                    <p:cTn id="42" fill="hold">
                      <p:stCondLst>
                        <p:cond delay="indefinite"/>
                      </p:stCondLst>
                      <p:childTnLst>
                        <p:par>
                          <p:cTn id="43" fill="hold">
                            <p:stCondLst>
                              <p:cond delay="0"/>
                            </p:stCondLst>
                            <p:childTnLst>
                              <p:par>
                                <p:cTn id="44" presetID="50" presetClass="path" presetSubtype="0" accel="50000" decel="25000" fill="hold" grpId="4" nodeType="clickEffect">
                                  <p:stCondLst>
                                    <p:cond delay="0"/>
                                  </p:stCondLst>
                                  <p:childTnLst>
                                    <p:animMotion origin="layout" path="M 0.46649 0.17385 L 0.48177 0.17385 C 0.48854 0.17385 0.49722 0.11829 0.49722 0.08195 L 0.49722 -0.00277 " pathEditMode="relative" rAng="0" ptsTypes="AAAA">
                                      <p:cBhvr>
                                        <p:cTn id="45" dur="2000" fill="hold"/>
                                        <p:tgtEl>
                                          <p:spTgt spid="11"/>
                                        </p:tgtEl>
                                        <p:attrNameLst>
                                          <p:attrName>ppt_x</p:attrName>
                                          <p:attrName>ppt_y</p:attrName>
                                        </p:attrNameLst>
                                      </p:cBhvr>
                                      <p:rCtr x="1528" y="-8843"/>
                                    </p:animMotion>
                                  </p:childTnLst>
                                </p:cTn>
                              </p:par>
                              <p:par>
                                <p:cTn id="46" presetID="50" presetClass="path" presetSubtype="0" accel="50000" decel="25000" fill="hold" grpId="2" nodeType="withEffect">
                                  <p:stCondLst>
                                    <p:cond delay="0"/>
                                  </p:stCondLst>
                                  <p:childTnLst>
                                    <p:animMotion origin="layout" path="M 0.20642 -0.00092 L 0.22188 -0.00092 C 0.22882 -0.00092 0.23767 0.04676 0.23767 0.08542 L 0.23767 0.17199 " pathEditMode="relative" rAng="0" ptsTypes="AAAA">
                                      <p:cBhvr>
                                        <p:cTn id="47" dur="2000" fill="hold"/>
                                        <p:tgtEl>
                                          <p:spTgt spid="7"/>
                                        </p:tgtEl>
                                        <p:attrNameLst>
                                          <p:attrName>ppt_x</p:attrName>
                                          <p:attrName>ppt_y</p:attrName>
                                        </p:attrNameLst>
                                      </p:cBhvr>
                                      <p:rCtr x="1563" y="8634"/>
                                    </p:animMotion>
                                  </p:childTnLst>
                                </p:cTn>
                              </p:par>
                            </p:childTnLst>
                          </p:cTn>
                        </p:par>
                        <p:par>
                          <p:cTn id="48" fill="hold">
                            <p:stCondLst>
                              <p:cond delay="2000"/>
                            </p:stCondLst>
                            <p:childTnLst>
                              <p:par>
                                <p:cTn id="49" presetID="1" presetClass="exit" presetSubtype="0" fill="hold" grpId="3" nodeType="afterEffect">
                                  <p:stCondLst>
                                    <p:cond delay="0"/>
                                  </p:stCondLst>
                                  <p:childTnLst>
                                    <p:set>
                                      <p:cBhvr>
                                        <p:cTn id="50" dur="1" fill="hold">
                                          <p:stCondLst>
                                            <p:cond delay="0"/>
                                          </p:stCondLst>
                                        </p:cTn>
                                        <p:tgtEl>
                                          <p:spTgt spid="7"/>
                                        </p:tgtEl>
                                        <p:attrNameLst>
                                          <p:attrName>style.visibility</p:attrName>
                                        </p:attrNameLst>
                                      </p:cBhvr>
                                      <p:to>
                                        <p:strVal val="hidden"/>
                                      </p:to>
                                    </p:set>
                                  </p:childTnLst>
                                </p:cTn>
                              </p:par>
                            </p:childTnLst>
                          </p:cTn>
                        </p:par>
                        <p:par>
                          <p:cTn id="51" fill="hold">
                            <p:stCondLst>
                              <p:cond delay="2000"/>
                            </p:stCondLst>
                            <p:childTnLst>
                              <p:par>
                                <p:cTn id="52" presetID="42" presetClass="path" presetSubtype="0" decel="50000" fill="hold" grpId="5" nodeType="afterEffect">
                                  <p:stCondLst>
                                    <p:cond delay="0"/>
                                  </p:stCondLst>
                                  <p:childTnLst>
                                    <p:animMotion origin="layout" path="M 0.49618 -0.00046 L 0.53611 -0.00069 " pathEditMode="relative" rAng="0" ptsTypes="AA">
                                      <p:cBhvr>
                                        <p:cTn id="53" dur="1000" fill="hold"/>
                                        <p:tgtEl>
                                          <p:spTgt spid="11"/>
                                        </p:tgtEl>
                                        <p:attrNameLst>
                                          <p:attrName>ppt_x</p:attrName>
                                          <p:attrName>ppt_y</p:attrName>
                                        </p:attrNameLst>
                                      </p:cBhvr>
                                      <p:rCtr x="1997" y="-23"/>
                                    </p:animMotion>
                                  </p:childTnLst>
                                </p:cTn>
                              </p:par>
                            </p:childTnLst>
                          </p:cTn>
                        </p:par>
                        <p:par>
                          <p:cTn id="54" fill="hold">
                            <p:stCondLst>
                              <p:cond delay="3000"/>
                            </p:stCondLst>
                            <p:childTnLst>
                              <p:par>
                                <p:cTn id="55" presetID="63" presetClass="path" presetSubtype="0" accel="50000" decel="50000" fill="hold" grpId="8" nodeType="afterEffect">
                                  <p:stCondLst>
                                    <p:cond delay="0"/>
                                  </p:stCondLst>
                                  <p:childTnLst>
                                    <p:animMotion origin="layout" path="M 0.53611 -0.00069 L 0.75052 -0.00069 " pathEditMode="relative" rAng="0" ptsTypes="AA">
                                      <p:cBhvr>
                                        <p:cTn id="56" dur="2000" fill="hold"/>
                                        <p:tgtEl>
                                          <p:spTgt spid="11"/>
                                        </p:tgtEl>
                                        <p:attrNameLst>
                                          <p:attrName>ppt_x</p:attrName>
                                          <p:attrName>ppt_y</p:attrName>
                                        </p:attrNameLst>
                                      </p:cBhvr>
                                      <p:rCtr x="11146" y="0"/>
                                    </p:animMotion>
                                  </p:childTnLst>
                                </p:cTn>
                              </p:par>
                            </p:childTnLst>
                          </p:cTn>
                        </p:par>
                        <p:par>
                          <p:cTn id="57" fill="hold">
                            <p:stCondLst>
                              <p:cond delay="5000"/>
                            </p:stCondLst>
                            <p:childTnLst>
                              <p:par>
                                <p:cTn id="58" presetID="53" presetClass="exit" presetSubtype="32" fill="hold" grpId="9" nodeType="afterEffect">
                                  <p:stCondLst>
                                    <p:cond delay="0"/>
                                  </p:stCondLst>
                                  <p:childTnLst>
                                    <p:anim calcmode="lin" valueType="num">
                                      <p:cBhvr>
                                        <p:cTn id="59" dur="500"/>
                                        <p:tgtEl>
                                          <p:spTgt spid="11"/>
                                        </p:tgtEl>
                                        <p:attrNameLst>
                                          <p:attrName>ppt_w</p:attrName>
                                        </p:attrNameLst>
                                      </p:cBhvr>
                                      <p:tavLst>
                                        <p:tav tm="0">
                                          <p:val>
                                            <p:strVal val="ppt_w"/>
                                          </p:val>
                                        </p:tav>
                                        <p:tav tm="100000">
                                          <p:val>
                                            <p:fltVal val="0"/>
                                          </p:val>
                                        </p:tav>
                                      </p:tavLst>
                                    </p:anim>
                                    <p:anim calcmode="lin" valueType="num">
                                      <p:cBhvr>
                                        <p:cTn id="60" dur="500"/>
                                        <p:tgtEl>
                                          <p:spTgt spid="11"/>
                                        </p:tgtEl>
                                        <p:attrNameLst>
                                          <p:attrName>ppt_h</p:attrName>
                                        </p:attrNameLst>
                                      </p:cBhvr>
                                      <p:tavLst>
                                        <p:tav tm="0">
                                          <p:val>
                                            <p:strVal val="ppt_h"/>
                                          </p:val>
                                        </p:tav>
                                        <p:tav tm="100000">
                                          <p:val>
                                            <p:fltVal val="0"/>
                                          </p:val>
                                        </p:tav>
                                      </p:tavLst>
                                    </p:anim>
                                    <p:animEffect transition="out" filter="fade">
                                      <p:cBhvr>
                                        <p:cTn id="61" dur="500"/>
                                        <p:tgtEl>
                                          <p:spTgt spid="11"/>
                                        </p:tgtEl>
                                      </p:cBhvr>
                                    </p:animEffect>
                                    <p:set>
                                      <p:cBhvr>
                                        <p:cTn id="6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1" grpId="2" animBg="1"/>
      <p:bldP spid="11" grpId="3" animBg="1"/>
      <p:bldP spid="11" grpId="4" animBg="1"/>
      <p:bldP spid="11" grpId="5" animBg="1"/>
      <p:bldP spid="11" grpId="6" animBg="1"/>
      <p:bldP spid="11" grpId="7" animBg="1"/>
      <p:bldP spid="11" grpId="8" animBg="1"/>
      <p:bldP spid="11" grpId="9" animBg="1"/>
      <p:bldP spid="6" grpId="0" animBg="1"/>
      <p:bldP spid="6" grpId="1" animBg="1"/>
      <p:bldP spid="6" grpId="2" animBg="1"/>
      <p:bldP spid="6" grpId="3" animBg="1"/>
      <p:bldP spid="7" grpId="0" animBg="1"/>
      <p:bldP spid="7" grpId="1" animBg="1"/>
      <p:bldP spid="7" grpId="2" animBg="1"/>
      <p:bldP spid="7" grpId="3"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nvGraphicFramePr>
        <p:xfrm>
          <a:off x="1294263" y="2014990"/>
          <a:ext cx="9009889" cy="3051410"/>
        </p:xfrm>
        <a:graphic>
          <a:graphicData uri="http://schemas.openxmlformats.org/presentationml/2006/ole">
            <mc:AlternateContent xmlns:mc="http://schemas.openxmlformats.org/markup-compatibility/2006">
              <mc:Choice xmlns:v="urn:schemas-microsoft-com:vml" Requires="v">
                <p:oleObj name="Visio" r:id="rId3" imgW="9345168" imgH="3188336" progId="Visio.Drawing.11">
                  <p:embed/>
                </p:oleObj>
              </mc:Choice>
              <mc:Fallback>
                <p:oleObj name="Visio" r:id="rId3" imgW="9345168" imgH="3188336" progId="Visio.Drawing.11">
                  <p:embed/>
                  <p:pic>
                    <p:nvPicPr>
                      <p:cNvPr id="2" name="Object 1"/>
                      <p:cNvPicPr>
                        <a:picLocks noChangeAspect="1" noChangeArrowheads="1"/>
                      </p:cNvPicPr>
                      <p:nvPr/>
                    </p:nvPicPr>
                    <p:blipFill>
                      <a:blip r:embed="rId4"/>
                      <a:srcRect/>
                      <a:stretch>
                        <a:fillRect/>
                      </a:stretch>
                    </p:blipFill>
                    <p:spPr bwMode="auto">
                      <a:xfrm>
                        <a:off x="1294263" y="2014990"/>
                        <a:ext cx="9009889" cy="3051410"/>
                      </a:xfrm>
                      <a:prstGeom prst="rect">
                        <a:avLst/>
                      </a:prstGeom>
                      <a:noFill/>
                      <a:ln>
                        <a:noFill/>
                      </a:ln>
                      <a:effectLst/>
                    </p:spPr>
                  </p:pic>
                </p:oleObj>
              </mc:Fallback>
            </mc:AlternateContent>
          </a:graphicData>
        </a:graphic>
      </p:graphicFrame>
      <p:sp>
        <p:nvSpPr>
          <p:cNvPr id="994306" name="Rectangle 2"/>
          <p:cNvSpPr>
            <a:spLocks noGrp="1" noChangeArrowheads="1"/>
          </p:cNvSpPr>
          <p:nvPr>
            <p:ph type="title"/>
          </p:nvPr>
        </p:nvSpPr>
        <p:spPr/>
        <p:txBody>
          <a:bodyPr/>
          <a:lstStyle/>
          <a:p>
            <a:r>
              <a:rPr lang="en-AU" dirty="0"/>
              <a:t>Revised solution</a:t>
            </a:r>
          </a:p>
        </p:txBody>
      </p:sp>
      <p:sp>
        <p:nvSpPr>
          <p:cNvPr id="994308" name="Text Box 4"/>
          <p:cNvSpPr txBox="1">
            <a:spLocks noChangeArrowheads="1"/>
          </p:cNvSpPr>
          <p:nvPr/>
        </p:nvSpPr>
        <p:spPr bwMode="auto">
          <a:xfrm>
            <a:off x="4227272" y="2928115"/>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XOR-split</a:t>
            </a:r>
          </a:p>
        </p:txBody>
      </p:sp>
      <p:sp>
        <p:nvSpPr>
          <p:cNvPr id="994309" name="Text Box 5"/>
          <p:cNvSpPr txBox="1">
            <a:spLocks noChangeArrowheads="1"/>
          </p:cNvSpPr>
          <p:nvPr/>
        </p:nvSpPr>
        <p:spPr bwMode="auto">
          <a:xfrm>
            <a:off x="5420871" y="4103888"/>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AND-split</a:t>
            </a:r>
          </a:p>
        </p:txBody>
      </p:sp>
      <p:sp>
        <p:nvSpPr>
          <p:cNvPr id="994310" name="Text Box 6"/>
          <p:cNvSpPr txBox="1">
            <a:spLocks noChangeArrowheads="1"/>
          </p:cNvSpPr>
          <p:nvPr/>
        </p:nvSpPr>
        <p:spPr bwMode="auto">
          <a:xfrm>
            <a:off x="7305977" y="4103888"/>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AND-join</a:t>
            </a:r>
          </a:p>
        </p:txBody>
      </p:sp>
      <p:graphicFrame>
        <p:nvGraphicFramePr>
          <p:cNvPr id="994316" name="Object 12"/>
          <p:cNvGraphicFramePr>
            <a:graphicFrameLocks noChangeAspect="1"/>
          </p:cNvGraphicFramePr>
          <p:nvPr/>
        </p:nvGraphicFramePr>
        <p:xfrm>
          <a:off x="3709988" y="2879725"/>
          <a:ext cx="5002212" cy="1408114"/>
        </p:xfrm>
        <a:graphic>
          <a:graphicData uri="http://schemas.openxmlformats.org/presentationml/2006/ole">
            <mc:AlternateContent xmlns:mc="http://schemas.openxmlformats.org/markup-compatibility/2006">
              <mc:Choice xmlns:v="urn:schemas-microsoft-com:vml" Requires="v">
                <p:oleObj name="Visio" r:id="rId5" imgW="4701069" imgH="1369302" progId="Visio.Drawing.11">
                  <p:embed/>
                </p:oleObj>
              </mc:Choice>
              <mc:Fallback>
                <p:oleObj name="Visio" r:id="rId5" imgW="4701069" imgH="1369302" progId="Visio.Drawing.11">
                  <p:embed/>
                  <p:pic>
                    <p:nvPicPr>
                      <p:cNvPr id="994316" name="Object 12"/>
                      <p:cNvPicPr>
                        <a:picLocks noChangeAspect="1" noChangeArrowheads="1"/>
                      </p:cNvPicPr>
                      <p:nvPr/>
                    </p:nvPicPr>
                    <p:blipFill>
                      <a:blip r:embed="rId6"/>
                      <a:srcRect/>
                      <a:stretch>
                        <a:fillRect/>
                      </a:stretch>
                    </p:blipFill>
                    <p:spPr bwMode="auto">
                      <a:xfrm>
                        <a:off x="3709988" y="2879725"/>
                        <a:ext cx="5002212" cy="1408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Slide Number Placeholder 2"/>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AU" sz="1000" b="0" i="0" u="none" strike="noStrike" kern="1200" cap="all" spc="0" normalizeH="0" baseline="0" noProof="0" dirty="0">
              <a:ln>
                <a:noFill/>
              </a:ln>
              <a:solidFill>
                <a:prstClr val="black">
                  <a:lumMod val="50000"/>
                  <a:lumOff val="50000"/>
                </a:prstClr>
              </a:solidFill>
              <a:effectLst/>
              <a:uLnTx/>
              <a:uFillTx/>
              <a:latin typeface="Tw Cen MT Condensed" panose="020B0606020104020203"/>
              <a:ea typeface="+mn-ea"/>
              <a:cs typeface="+mn-cs"/>
            </a:endParaRPr>
          </a:p>
        </p:txBody>
      </p:sp>
      <p:sp>
        <p:nvSpPr>
          <p:cNvPr id="9" name="Rectangle 5"/>
          <p:cNvSpPr>
            <a:spLocks noChangeArrowheads="1"/>
          </p:cNvSpPr>
          <p:nvPr/>
        </p:nvSpPr>
        <p:spPr bwMode="auto">
          <a:xfrm>
            <a:off x="1024128" y="2094486"/>
            <a:ext cx="2220480" cy="461665"/>
          </a:xfrm>
          <a:prstGeom prst="rect">
            <a:avLst/>
          </a:prstGeom>
          <a:noFill/>
          <a:ln w="9525">
            <a:noFill/>
            <a:miter lim="800000"/>
            <a:headEnd/>
            <a:tailEnd/>
          </a:ln>
          <a:effectLst/>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Order-to-cash</a:t>
            </a:r>
          </a:p>
        </p:txBody>
      </p:sp>
    </p:spTree>
    <p:extLst>
      <p:ext uri="{BB962C8B-B14F-4D97-AF65-F5344CB8AC3E}">
        <p14:creationId xmlns:p14="http://schemas.microsoft.com/office/powerpoint/2010/main" val="2928267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94316"/>
                                        </p:tgtEl>
                                        <p:attrNameLst>
                                          <p:attrName>style.visibility</p:attrName>
                                        </p:attrNameLst>
                                      </p:cBhvr>
                                      <p:to>
                                        <p:strVal val="visible"/>
                                      </p:to>
                                    </p:set>
                                    <p:animEffect transition="in" filter="fade">
                                      <p:cBhvr>
                                        <p:cTn id="7" dur="1000"/>
                                        <p:tgtEl>
                                          <p:spTgt spid="99431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994308"/>
                                        </p:tgtEl>
                                        <p:attrNameLst>
                                          <p:attrName>style.visibility</p:attrName>
                                        </p:attrNameLst>
                                      </p:cBhvr>
                                      <p:to>
                                        <p:strVal val="visible"/>
                                      </p:to>
                                    </p:set>
                                    <p:animEffect transition="in" filter="fade">
                                      <p:cBhvr>
                                        <p:cTn id="11" dur="1000"/>
                                        <p:tgtEl>
                                          <p:spTgt spid="99430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94309"/>
                                        </p:tgtEl>
                                        <p:attrNameLst>
                                          <p:attrName>style.visibility</p:attrName>
                                        </p:attrNameLst>
                                      </p:cBhvr>
                                      <p:to>
                                        <p:strVal val="visible"/>
                                      </p:to>
                                    </p:set>
                                    <p:animEffect transition="in" filter="fade">
                                      <p:cBhvr>
                                        <p:cTn id="14" dur="1000"/>
                                        <p:tgtEl>
                                          <p:spTgt spid="99430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94310"/>
                                        </p:tgtEl>
                                        <p:attrNameLst>
                                          <p:attrName>style.visibility</p:attrName>
                                        </p:attrNameLst>
                                      </p:cBhvr>
                                      <p:to>
                                        <p:strVal val="visible"/>
                                      </p:to>
                                    </p:set>
                                    <p:animEffect transition="in" filter="fade">
                                      <p:cBhvr>
                                        <p:cTn id="17" dur="1000"/>
                                        <p:tgtEl>
                                          <p:spTgt spid="994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4308" grpId="0"/>
      <p:bldP spid="994309" grpId="0"/>
      <p:bldP spid="9943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24127" y="1971368"/>
            <a:ext cx="9720073" cy="4023360"/>
          </a:xfrm>
        </p:spPr>
        <p:txBody>
          <a:bodyPr>
            <a:normAutofit/>
          </a:bodyPr>
          <a:lstStyle/>
          <a:p>
            <a:pPr marL="0" indent="0">
              <a:buNone/>
            </a:pPr>
            <a:r>
              <a:rPr lang="en-AU" sz="2400" dirty="0"/>
              <a:t>Model the following fragment of a business process for assessing loan applications.</a:t>
            </a:r>
          </a:p>
          <a:p>
            <a:pPr marL="0" indent="0">
              <a:buNone/>
            </a:pPr>
            <a:endParaRPr lang="en-AU" sz="2400" dirty="0"/>
          </a:p>
          <a:p>
            <a:pPr marL="0" indent="0">
              <a:buNone/>
            </a:pPr>
            <a:r>
              <a:rPr lang="en-AU" sz="2160" i="1" dirty="0"/>
              <a:t>A loan application is approved if it passes two checks: </a:t>
            </a:r>
            <a:r>
              <a:rPr lang="en-AU" sz="2160" i="1" dirty="0" err="1"/>
              <a:t>i</a:t>
            </a:r>
            <a:r>
              <a:rPr lang="en-AU" sz="2160" i="1" dirty="0"/>
              <a:t>) the applicant’s loan risk assessment, done automatically by a system, and ii) the appraisal of the property for which the loan has been asked, carried out by a property appraiser. The risk assessment requires a credit history check on the applicant, which is performed by a financial officer. Once both the loan risk assessment and the property appraisal have been performed, a loan officer can assess the applicant’s eligibility. If the applicant is not eligible, the application is rejected, otherwise the acceptance pack is prepared and sent to the applicant.</a:t>
            </a:r>
          </a:p>
          <a:p>
            <a:pPr marL="0" indent="0">
              <a:buNone/>
            </a:pPr>
            <a:endParaRPr lang="en-AU" sz="2400" dirty="0"/>
          </a:p>
        </p:txBody>
      </p:sp>
      <p:sp>
        <p:nvSpPr>
          <p:cNvPr id="3" name="Title 2"/>
          <p:cNvSpPr>
            <a:spLocks noGrp="1"/>
          </p:cNvSpPr>
          <p:nvPr>
            <p:ph type="title"/>
          </p:nvPr>
        </p:nvSpPr>
        <p:spPr/>
        <p:txBody>
          <a:bodyPr/>
          <a:lstStyle/>
          <a:p>
            <a:r>
              <a:rPr lang="en-US" dirty="0"/>
              <a:t>Exercise 6.2</a:t>
            </a:r>
          </a:p>
        </p:txBody>
      </p:sp>
    </p:spTree>
    <p:extLst>
      <p:ext uri="{BB962C8B-B14F-4D97-AF65-F5344CB8AC3E}">
        <p14:creationId xmlns:p14="http://schemas.microsoft.com/office/powerpoint/2010/main" val="2838492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Content Placeholder 2"/>
          <p:cNvSpPr>
            <a:spLocks noGrp="1"/>
          </p:cNvSpPr>
          <p:nvPr>
            <p:ph idx="1"/>
          </p:nvPr>
        </p:nvSpPr>
        <p:spPr/>
        <p:txBody>
          <a:bodyPr/>
          <a:lstStyle/>
          <a:p>
            <a:pPr marL="0" indent="0">
              <a:buNone/>
            </a:pPr>
            <a:r>
              <a:rPr lang="en-US" altLang="en-US" b="1" dirty="0"/>
              <a:t>Pen &amp; Paper</a:t>
            </a:r>
          </a:p>
          <a:p>
            <a:pPr marL="0" indent="0">
              <a:buNone/>
            </a:pPr>
            <a:endParaRPr lang="en-US" altLang="en-US" dirty="0"/>
          </a:p>
          <a:p>
            <a:pPr marL="0" indent="0">
              <a:buNone/>
            </a:pPr>
            <a:r>
              <a:rPr lang="en-US" altLang="en-US" b="1" dirty="0"/>
              <a:t>Haptic</a:t>
            </a:r>
          </a:p>
          <a:p>
            <a:pPr marL="0" indent="0">
              <a:buNone/>
            </a:pPr>
            <a:endParaRPr lang="en-US" altLang="en-US" dirty="0"/>
          </a:p>
          <a:p>
            <a:pPr marL="0" indent="0">
              <a:buNone/>
            </a:pPr>
            <a:r>
              <a:rPr lang="en-US" altLang="en-US" b="1" dirty="0"/>
              <a:t>Standalone</a:t>
            </a:r>
          </a:p>
          <a:p>
            <a:pPr lvl="1"/>
            <a:r>
              <a:rPr lang="en-US" altLang="en-US" dirty="0"/>
              <a:t>E.g. Visio, </a:t>
            </a:r>
            <a:r>
              <a:rPr lang="en-US" altLang="en-US" dirty="0" err="1"/>
              <a:t>Camunda</a:t>
            </a:r>
            <a:r>
              <a:rPr lang="en-US" altLang="en-US" dirty="0"/>
              <a:t> Modeler</a:t>
            </a:r>
          </a:p>
          <a:p>
            <a:pPr lvl="1"/>
            <a:endParaRPr lang="en-US" altLang="en-US" dirty="0"/>
          </a:p>
          <a:p>
            <a:pPr marL="0" indent="0">
              <a:buNone/>
            </a:pPr>
            <a:r>
              <a:rPr lang="en-US" altLang="en-US" b="1" dirty="0"/>
              <a:t>Repository-based</a:t>
            </a:r>
          </a:p>
          <a:p>
            <a:pPr lvl="1"/>
            <a:r>
              <a:rPr lang="en-US" altLang="en-US" dirty="0"/>
              <a:t>E.g. ARIS, </a:t>
            </a:r>
            <a:r>
              <a:rPr lang="en-US" altLang="en-US" dirty="0" err="1"/>
              <a:t>Signavio</a:t>
            </a:r>
            <a:r>
              <a:rPr lang="en-US" altLang="en-US" dirty="0"/>
              <a:t>, </a:t>
            </a:r>
            <a:r>
              <a:rPr lang="en-US" altLang="en-US" dirty="0" err="1"/>
              <a:t>Apromore</a:t>
            </a:r>
            <a:endParaRPr lang="en-US" altLang="en-US" dirty="0"/>
          </a:p>
          <a:p>
            <a:pPr lvl="1"/>
            <a:endParaRPr lang="en-US" altLang="en-US" dirty="0"/>
          </a:p>
        </p:txBody>
      </p:sp>
      <p:sp>
        <p:nvSpPr>
          <p:cNvPr id="37890" name="Title 1"/>
          <p:cNvSpPr>
            <a:spLocks noGrp="1"/>
          </p:cNvSpPr>
          <p:nvPr>
            <p:ph type="title"/>
          </p:nvPr>
        </p:nvSpPr>
        <p:spPr/>
        <p:txBody>
          <a:bodyPr/>
          <a:lstStyle/>
          <a:p>
            <a:r>
              <a:rPr lang="en-US" altLang="en-US" dirty="0"/>
              <a:t>Business Process Modeling Tools</a:t>
            </a:r>
          </a:p>
        </p:txBody>
      </p:sp>
      <p:pic>
        <p:nvPicPr>
          <p:cNvPr id="22534" name="Picture 6" descr="http://www.cimwareukandusa.com/IEEE_SFMay2002_UML/UMLclass_1.jpg"/>
          <p:cNvPicPr>
            <a:picLocks noChangeAspect="1" noChangeArrowheads="1"/>
          </p:cNvPicPr>
          <p:nvPr/>
        </p:nvPicPr>
        <p:blipFill>
          <a:blip r:embed="rId3"/>
          <a:srcRect/>
          <a:stretch>
            <a:fillRect/>
          </a:stretch>
        </p:blipFill>
        <p:spPr bwMode="auto">
          <a:xfrm>
            <a:off x="7517025" y="1746454"/>
            <a:ext cx="4486790" cy="336509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2536" name="Picture 8" descr="http://www.tibco.com/multimedia/screenshot-process-modeling-large.gif"/>
          <p:cNvPicPr>
            <a:picLocks noChangeAspect="1" noChangeArrowheads="1"/>
          </p:cNvPicPr>
          <p:nvPr/>
        </p:nvPicPr>
        <p:blipFill>
          <a:blip r:embed="rId4"/>
          <a:srcRect/>
          <a:stretch>
            <a:fillRect/>
          </a:stretch>
        </p:blipFill>
        <p:spPr bwMode="auto">
          <a:xfrm>
            <a:off x="5141540" y="3293054"/>
            <a:ext cx="4750970" cy="287177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spTree>
    <p:extLst>
      <p:ext uri="{BB962C8B-B14F-4D97-AF65-F5344CB8AC3E}">
        <p14:creationId xmlns:p14="http://schemas.microsoft.com/office/powerpoint/2010/main" val="517768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1D7DF1-64BD-4B36-A344-F2D38616DB9A}"/>
              </a:ext>
            </a:extLst>
          </p:cNvPr>
          <p:cNvSpPr>
            <a:spLocks noGrp="1"/>
          </p:cNvSpPr>
          <p:nvPr>
            <p:ph type="title"/>
          </p:nvPr>
        </p:nvSpPr>
        <p:spPr/>
        <p:txBody>
          <a:bodyPr/>
          <a:lstStyle/>
          <a:p>
            <a:r>
              <a:rPr lang="en-US" dirty="0"/>
              <a:t>Process analysis and design</a:t>
            </a:r>
          </a:p>
        </p:txBody>
      </p:sp>
      <p:pic>
        <p:nvPicPr>
          <p:cNvPr id="5" name="Content Placeholder 4">
            <a:extLst>
              <a:ext uri="{FF2B5EF4-FFF2-40B4-BE49-F238E27FC236}">
                <a16:creationId xmlns:a16="http://schemas.microsoft.com/office/drawing/2014/main" id="{198D6F38-0AF0-4F13-9F99-F5F90C084373}"/>
              </a:ext>
            </a:extLst>
          </p:cNvPr>
          <p:cNvPicPr>
            <a:picLocks noGrp="1" noChangeAspect="1"/>
          </p:cNvPicPr>
          <p:nvPr>
            <p:ph idx="1"/>
          </p:nvPr>
        </p:nvPicPr>
        <p:blipFill>
          <a:blip r:embed="rId2"/>
          <a:stretch>
            <a:fillRect/>
          </a:stretch>
        </p:blipFill>
        <p:spPr>
          <a:xfrm>
            <a:off x="1024128" y="1870314"/>
            <a:ext cx="5922345" cy="4022725"/>
          </a:xfrm>
        </p:spPr>
      </p:pic>
      <p:pic>
        <p:nvPicPr>
          <p:cNvPr id="3" name="Picture 2" descr="Diagram&#10;&#10;Description automatically generated">
            <a:extLst>
              <a:ext uri="{FF2B5EF4-FFF2-40B4-BE49-F238E27FC236}">
                <a16:creationId xmlns:a16="http://schemas.microsoft.com/office/drawing/2014/main" id="{AFF14D02-1C53-4838-A3D8-B2FCF96313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9748" y="3881677"/>
            <a:ext cx="4048124" cy="2786062"/>
          </a:xfrm>
          <a:prstGeom prst="rect">
            <a:avLst/>
          </a:prstGeom>
        </p:spPr>
      </p:pic>
      <p:pic>
        <p:nvPicPr>
          <p:cNvPr id="1026" name="Picture 2">
            <a:extLst>
              <a:ext uri="{FF2B5EF4-FFF2-40B4-BE49-F238E27FC236}">
                <a16:creationId xmlns:a16="http://schemas.microsoft.com/office/drawing/2014/main" id="{C8894EB4-A689-48A4-AFD9-05EFAFC6C8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01838" y="1815577"/>
            <a:ext cx="3429000" cy="13335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19E2DA1-C2B0-4277-A88D-71DABDA06DA6}"/>
              </a:ext>
            </a:extLst>
          </p:cNvPr>
          <p:cNvSpPr txBox="1"/>
          <p:nvPr/>
        </p:nvSpPr>
        <p:spPr>
          <a:xfrm>
            <a:off x="7401838" y="1264611"/>
            <a:ext cx="3716189" cy="369332"/>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mn-ea"/>
                <a:cs typeface="+mn-cs"/>
              </a:rPr>
              <a:t>business process modeling notation</a:t>
            </a:r>
          </a:p>
        </p:txBody>
      </p:sp>
      <p:sp>
        <p:nvSpPr>
          <p:cNvPr id="7" name="TextBox 6">
            <a:extLst>
              <a:ext uri="{FF2B5EF4-FFF2-40B4-BE49-F238E27FC236}">
                <a16:creationId xmlns:a16="http://schemas.microsoft.com/office/drawing/2014/main" id="{28C2EC2A-9181-4BD8-9FC7-5C6EF159F1A4}"/>
              </a:ext>
            </a:extLst>
          </p:cNvPr>
          <p:cNvSpPr txBox="1"/>
          <p:nvPr/>
        </p:nvSpPr>
        <p:spPr>
          <a:xfrm>
            <a:off x="7738781" y="3517751"/>
            <a:ext cx="3042302"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mn-ea"/>
                <a:cs typeface="+mn-cs"/>
              </a:rPr>
              <a:t>Swim Lanes</a:t>
            </a:r>
          </a:p>
        </p:txBody>
      </p:sp>
      <p:sp>
        <p:nvSpPr>
          <p:cNvPr id="9" name="TextBox 8">
            <a:extLst>
              <a:ext uri="{FF2B5EF4-FFF2-40B4-BE49-F238E27FC236}">
                <a16:creationId xmlns:a16="http://schemas.microsoft.com/office/drawing/2014/main" id="{42294771-AB53-424D-AC4A-A8C9153A6B61}"/>
              </a:ext>
            </a:extLst>
          </p:cNvPr>
          <p:cNvSpPr txBox="1"/>
          <p:nvPr/>
        </p:nvSpPr>
        <p:spPr>
          <a:xfrm>
            <a:off x="908189" y="6193938"/>
            <a:ext cx="5922345"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mn-ea"/>
                <a:cs typeface="+mn-cs"/>
              </a:rPr>
              <a:t>Other tools in Business Process Analysis and Design Handout</a:t>
            </a:r>
          </a:p>
        </p:txBody>
      </p:sp>
    </p:spTree>
    <p:extLst>
      <p:ext uri="{BB962C8B-B14F-4D97-AF65-F5344CB8AC3E}">
        <p14:creationId xmlns:p14="http://schemas.microsoft.com/office/powerpoint/2010/main" val="754856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9" name="Rectangle 3"/>
          <p:cNvSpPr>
            <a:spLocks noGrp="1" noChangeArrowheads="1"/>
          </p:cNvSpPr>
          <p:nvPr>
            <p:ph idx="1"/>
          </p:nvPr>
        </p:nvSpPr>
        <p:spPr>
          <a:xfrm>
            <a:off x="902538" y="2810725"/>
            <a:ext cx="9841662" cy="3430431"/>
          </a:xfrm>
        </p:spPr>
        <p:txBody>
          <a:bodyPr/>
          <a:lstStyle/>
          <a:p>
            <a:pPr marL="0" indent="0">
              <a:buNone/>
            </a:pPr>
            <a:r>
              <a:rPr lang="en-AU" sz="2400" dirty="0"/>
              <a:t>A company has two warehouses, one in Amsterdam, the other in Hamburg, that store different products. When an order is received, it is distributed across these warehouses: if some of the relevant products are maintained in Amsterdam, a sub-order is sent there; likewise, if some relevant products are maintained in Hamburg, a sub-order is sent there. Afterwards, the order is registered and the process completes.</a:t>
            </a:r>
          </a:p>
        </p:txBody>
      </p:sp>
      <p:sp>
        <p:nvSpPr>
          <p:cNvPr id="1094658" name="Rectangle 2"/>
          <p:cNvSpPr>
            <a:spLocks noGrp="1" noChangeArrowheads="1"/>
          </p:cNvSpPr>
          <p:nvPr>
            <p:ph type="title"/>
          </p:nvPr>
        </p:nvSpPr>
        <p:spPr/>
        <p:txBody>
          <a:bodyPr/>
          <a:lstStyle/>
          <a:p>
            <a:r>
              <a:rPr lang="en-AU" dirty="0"/>
              <a:t>XOR / AND are not always what we need...</a:t>
            </a:r>
          </a:p>
        </p:txBody>
      </p:sp>
      <p:sp>
        <p:nvSpPr>
          <p:cNvPr id="6" name="Rectangle 5"/>
          <p:cNvSpPr>
            <a:spLocks noChangeArrowheads="1"/>
          </p:cNvSpPr>
          <p:nvPr/>
        </p:nvSpPr>
        <p:spPr bwMode="auto">
          <a:xfrm>
            <a:off x="902538" y="2314380"/>
            <a:ext cx="5389841" cy="461665"/>
          </a:xfrm>
          <a:prstGeom prst="rect">
            <a:avLst/>
          </a:prstGeom>
          <a:noFill/>
          <a:ln w="9525">
            <a:noFill/>
            <a:miter lim="800000"/>
            <a:headEnd/>
            <a:tailEnd/>
          </a:ln>
          <a:effectLst/>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Order distribution process</a:t>
            </a:r>
          </a:p>
        </p:txBody>
      </p:sp>
    </p:spTree>
    <p:extLst>
      <p:ext uri="{BB962C8B-B14F-4D97-AF65-F5344CB8AC3E}">
        <p14:creationId xmlns:p14="http://schemas.microsoft.com/office/powerpoint/2010/main" val="10581574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2156" y="2117937"/>
            <a:ext cx="8691996" cy="4312878"/>
          </a:xfrm>
          <a:prstGeom prst="rect">
            <a:avLst/>
          </a:prstGeom>
        </p:spPr>
      </p:pic>
      <p:sp>
        <p:nvSpPr>
          <p:cNvPr id="1095684" name="Rectangle 4"/>
          <p:cNvSpPr>
            <a:spLocks noGrp="1" noChangeArrowheads="1"/>
          </p:cNvSpPr>
          <p:nvPr>
            <p:ph type="title"/>
          </p:nvPr>
        </p:nvSpPr>
        <p:spPr/>
        <p:txBody>
          <a:bodyPr/>
          <a:lstStyle/>
          <a:p>
            <a:r>
              <a:rPr lang="en-AU" dirty="0"/>
              <a:t>Solution 1</a:t>
            </a:r>
            <a:endParaRPr lang="en-AU" sz="2400" i="1" dirty="0"/>
          </a:p>
        </p:txBody>
      </p:sp>
      <p:sp>
        <p:nvSpPr>
          <p:cNvPr id="1095688" name="Text Box 8"/>
          <p:cNvSpPr txBox="1">
            <a:spLocks noChangeArrowheads="1"/>
          </p:cNvSpPr>
          <p:nvPr/>
        </p:nvSpPr>
        <p:spPr bwMode="auto">
          <a:xfrm>
            <a:off x="3376671" y="294917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XOR-split</a:t>
            </a:r>
          </a:p>
        </p:txBody>
      </p:sp>
      <p:sp>
        <p:nvSpPr>
          <p:cNvPr id="1095689" name="Text Box 9"/>
          <p:cNvSpPr txBox="1">
            <a:spLocks noChangeArrowheads="1"/>
          </p:cNvSpPr>
          <p:nvPr/>
        </p:nvSpPr>
        <p:spPr bwMode="auto">
          <a:xfrm>
            <a:off x="7192172" y="294917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XOR-join</a:t>
            </a:r>
          </a:p>
        </p:txBody>
      </p:sp>
      <p:sp>
        <p:nvSpPr>
          <p:cNvPr id="1095690" name="Text Box 10"/>
          <p:cNvSpPr txBox="1">
            <a:spLocks noChangeArrowheads="1"/>
          </p:cNvSpPr>
          <p:nvPr/>
        </p:nvSpPr>
        <p:spPr bwMode="auto">
          <a:xfrm>
            <a:off x="3648188" y="5589856"/>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AND-split</a:t>
            </a:r>
          </a:p>
        </p:txBody>
      </p:sp>
      <p:sp>
        <p:nvSpPr>
          <p:cNvPr id="1095691" name="Text Box 11"/>
          <p:cNvSpPr txBox="1">
            <a:spLocks noChangeArrowheads="1"/>
          </p:cNvSpPr>
          <p:nvPr/>
        </p:nvSpPr>
        <p:spPr bwMode="auto">
          <a:xfrm>
            <a:off x="7463873" y="5589856"/>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AND-join</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AU" sz="1000" b="0" i="0" u="none" strike="noStrike" kern="1200" cap="all" spc="0" normalizeH="0" baseline="0" noProof="0" dirty="0">
              <a:ln>
                <a:noFill/>
              </a:ln>
              <a:solidFill>
                <a:prstClr val="black">
                  <a:lumMod val="50000"/>
                  <a:lumOff val="50000"/>
                </a:prstClr>
              </a:solidFill>
              <a:effectLst/>
              <a:uLnTx/>
              <a:uFillTx/>
              <a:latin typeface="Tw Cen MT Condensed" panose="020B0606020104020203"/>
              <a:ea typeface="+mn-ea"/>
              <a:cs typeface="+mn-cs"/>
            </a:endParaRPr>
          </a:p>
        </p:txBody>
      </p:sp>
      <p:sp>
        <p:nvSpPr>
          <p:cNvPr id="9" name="Rectangle 8"/>
          <p:cNvSpPr>
            <a:spLocks noChangeArrowheads="1"/>
          </p:cNvSpPr>
          <p:nvPr/>
        </p:nvSpPr>
        <p:spPr bwMode="auto">
          <a:xfrm>
            <a:off x="415268" y="1841056"/>
            <a:ext cx="5922805" cy="461665"/>
          </a:xfrm>
          <a:prstGeom prst="rect">
            <a:avLst/>
          </a:prstGeom>
          <a:noFill/>
          <a:ln w="9525">
            <a:noFill/>
            <a:miter lim="800000"/>
            <a:headEnd/>
            <a:tailEnd/>
          </a:ln>
          <a:effectLst/>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Order distribution process</a:t>
            </a:r>
          </a:p>
        </p:txBody>
      </p:sp>
    </p:spTree>
    <p:extLst>
      <p:ext uri="{BB962C8B-B14F-4D97-AF65-F5344CB8AC3E}">
        <p14:creationId xmlns:p14="http://schemas.microsoft.com/office/powerpoint/2010/main" val="104965361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5688"/>
                                        </p:tgtEl>
                                        <p:attrNameLst>
                                          <p:attrName>style.visibility</p:attrName>
                                        </p:attrNameLst>
                                      </p:cBhvr>
                                      <p:to>
                                        <p:strVal val="visible"/>
                                      </p:to>
                                    </p:set>
                                    <p:animEffect transition="in" filter="fade">
                                      <p:cBhvr>
                                        <p:cTn id="7" dur="500"/>
                                        <p:tgtEl>
                                          <p:spTgt spid="109568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95689"/>
                                        </p:tgtEl>
                                        <p:attrNameLst>
                                          <p:attrName>style.visibility</p:attrName>
                                        </p:attrNameLst>
                                      </p:cBhvr>
                                      <p:to>
                                        <p:strVal val="visible"/>
                                      </p:to>
                                    </p:set>
                                    <p:animEffect transition="in" filter="fade">
                                      <p:cBhvr>
                                        <p:cTn id="11" dur="500"/>
                                        <p:tgtEl>
                                          <p:spTgt spid="109568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95690"/>
                                        </p:tgtEl>
                                        <p:attrNameLst>
                                          <p:attrName>style.visibility</p:attrName>
                                        </p:attrNameLst>
                                      </p:cBhvr>
                                      <p:to>
                                        <p:strVal val="visible"/>
                                      </p:to>
                                    </p:set>
                                    <p:animEffect transition="in" filter="fade">
                                      <p:cBhvr>
                                        <p:cTn id="15" dur="500"/>
                                        <p:tgtEl>
                                          <p:spTgt spid="109569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95691"/>
                                        </p:tgtEl>
                                        <p:attrNameLst>
                                          <p:attrName>style.visibility</p:attrName>
                                        </p:attrNameLst>
                                      </p:cBhvr>
                                      <p:to>
                                        <p:strVal val="visible"/>
                                      </p:to>
                                    </p:set>
                                    <p:animEffect transition="in" filter="fade">
                                      <p:cBhvr>
                                        <p:cTn id="19" dur="500"/>
                                        <p:tgtEl>
                                          <p:spTgt spid="10956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688" grpId="0"/>
      <p:bldP spid="1095689" grpId="0"/>
      <p:bldP spid="1095690" grpId="0"/>
      <p:bldP spid="109569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18784" y="2313102"/>
            <a:ext cx="8532440" cy="4151090"/>
          </a:xfrm>
          <a:prstGeom prst="rect">
            <a:avLst/>
          </a:prstGeom>
        </p:spPr>
      </p:pic>
      <p:sp>
        <p:nvSpPr>
          <p:cNvPr id="1101826" name="Rectangle 2"/>
          <p:cNvSpPr>
            <a:spLocks noGrp="1" noChangeArrowheads="1"/>
          </p:cNvSpPr>
          <p:nvPr>
            <p:ph type="title"/>
          </p:nvPr>
        </p:nvSpPr>
        <p:spPr/>
        <p:txBody>
          <a:bodyPr/>
          <a:lstStyle/>
          <a:p>
            <a:r>
              <a:rPr lang="en-AU" dirty="0"/>
              <a:t>Solution 2</a:t>
            </a:r>
            <a:endParaRPr lang="en-AU" sz="2800" i="1" dirty="0"/>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AU" sz="1000" b="0" i="0" u="none" strike="noStrike" kern="1200" cap="all" spc="0" normalizeH="0" baseline="0" noProof="0" dirty="0">
              <a:ln>
                <a:noFill/>
              </a:ln>
              <a:solidFill>
                <a:prstClr val="black">
                  <a:lumMod val="50000"/>
                  <a:lumOff val="50000"/>
                </a:prstClr>
              </a:solidFill>
              <a:effectLst/>
              <a:uLnTx/>
              <a:uFillTx/>
              <a:latin typeface="Tw Cen MT Condensed" panose="020B0606020104020203"/>
              <a:ea typeface="+mn-ea"/>
              <a:cs typeface="+mn-cs"/>
            </a:endParaRPr>
          </a:p>
        </p:txBody>
      </p:sp>
      <p:sp>
        <p:nvSpPr>
          <p:cNvPr id="5" name="Rectangle 4"/>
          <p:cNvSpPr>
            <a:spLocks noChangeArrowheads="1"/>
          </p:cNvSpPr>
          <p:nvPr/>
        </p:nvSpPr>
        <p:spPr bwMode="auto">
          <a:xfrm>
            <a:off x="788279" y="1968135"/>
            <a:ext cx="5307721" cy="461665"/>
          </a:xfrm>
          <a:prstGeom prst="rect">
            <a:avLst/>
          </a:prstGeom>
          <a:noFill/>
          <a:ln w="9525">
            <a:noFill/>
            <a:miter lim="800000"/>
            <a:headEnd/>
            <a:tailEnd/>
          </a:ln>
          <a:effectLst/>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Order distribution process</a:t>
            </a:r>
          </a:p>
        </p:txBody>
      </p:sp>
      <p:sp>
        <p:nvSpPr>
          <p:cNvPr id="8" name="Text Box 8"/>
          <p:cNvSpPr txBox="1">
            <a:spLocks noChangeArrowheads="1"/>
          </p:cNvSpPr>
          <p:nvPr/>
        </p:nvSpPr>
        <p:spPr bwMode="auto">
          <a:xfrm>
            <a:off x="3710738" y="554588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XOR-split</a:t>
            </a:r>
          </a:p>
        </p:txBody>
      </p:sp>
      <p:sp>
        <p:nvSpPr>
          <p:cNvPr id="9" name="Text Box 9"/>
          <p:cNvSpPr txBox="1">
            <a:spLocks noChangeArrowheads="1"/>
          </p:cNvSpPr>
          <p:nvPr/>
        </p:nvSpPr>
        <p:spPr bwMode="auto">
          <a:xfrm>
            <a:off x="7451882" y="554588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XOR-join</a:t>
            </a:r>
          </a:p>
        </p:txBody>
      </p:sp>
      <p:sp>
        <p:nvSpPr>
          <p:cNvPr id="10" name="Text Box 10"/>
          <p:cNvSpPr txBox="1">
            <a:spLocks noChangeArrowheads="1"/>
          </p:cNvSpPr>
          <p:nvPr/>
        </p:nvSpPr>
        <p:spPr bwMode="auto">
          <a:xfrm>
            <a:off x="3442584" y="3603283"/>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AND-split</a:t>
            </a:r>
          </a:p>
        </p:txBody>
      </p:sp>
      <p:sp>
        <p:nvSpPr>
          <p:cNvPr id="11" name="Text Box 11"/>
          <p:cNvSpPr txBox="1">
            <a:spLocks noChangeArrowheads="1"/>
          </p:cNvSpPr>
          <p:nvPr/>
        </p:nvSpPr>
        <p:spPr bwMode="auto">
          <a:xfrm>
            <a:off x="7225805" y="3603283"/>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AND-join</a:t>
            </a:r>
          </a:p>
        </p:txBody>
      </p:sp>
    </p:spTree>
    <p:extLst>
      <p:ext uri="{BB962C8B-B14F-4D97-AF65-F5344CB8AC3E}">
        <p14:creationId xmlns:p14="http://schemas.microsoft.com/office/powerpoint/2010/main" val="25463780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Rectangle 2"/>
          <p:cNvSpPr>
            <a:spLocks noGrp="1" noChangeArrowheads="1"/>
          </p:cNvSpPr>
          <p:nvPr>
            <p:ph type="title"/>
          </p:nvPr>
        </p:nvSpPr>
        <p:spPr/>
        <p:txBody>
          <a:bodyPr/>
          <a:lstStyle/>
          <a:p>
            <a:r>
              <a:rPr lang="en-AU" dirty="0"/>
              <a:t>OR Gateway</a:t>
            </a:r>
          </a:p>
        </p:txBody>
      </p:sp>
      <p:sp>
        <p:nvSpPr>
          <p:cNvPr id="2" name="Slide Number Placeholder 1"/>
          <p:cNvSpPr>
            <a:spLocks noGrp="1"/>
          </p:cNvSpPr>
          <p:nvPr>
            <p:ph type="sldNum" sz="quarter" idx="11"/>
          </p:nvPr>
        </p:nvSpPr>
        <p:spPr>
          <a:xfrm>
            <a:off x="9930820" y="7080204"/>
            <a:ext cx="533400" cy="152400"/>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AU" sz="1000" b="0" i="0" u="none" strike="noStrike" kern="1200" cap="all" spc="0" normalizeH="0" baseline="0" noProof="0" dirty="0">
              <a:ln>
                <a:noFill/>
              </a:ln>
              <a:solidFill>
                <a:prstClr val="black">
                  <a:lumMod val="95000"/>
                  <a:lumOff val="5000"/>
                </a:prstClr>
              </a:solidFill>
              <a:effectLst/>
              <a:uLnTx/>
              <a:uFillTx/>
              <a:latin typeface="Tw Cen MT Condensed" panose="020B0606020104020203"/>
              <a:ea typeface="+mn-ea"/>
              <a:cs typeface="+mn-cs"/>
            </a:endParaRPr>
          </a:p>
        </p:txBody>
      </p:sp>
      <p:sp>
        <p:nvSpPr>
          <p:cNvPr id="6" name="Rectangle 5"/>
          <p:cNvSpPr/>
          <p:nvPr/>
        </p:nvSpPr>
        <p:spPr>
          <a:xfrm>
            <a:off x="2827485" y="1644272"/>
            <a:ext cx="7074133" cy="830997"/>
          </a:xfrm>
          <a:prstGeom prst="rect">
            <a:avLst/>
          </a:prstGeom>
        </p:spPr>
        <p:txBody>
          <a:bodyPr wrap="square">
            <a:spAutoFit/>
          </a:bodyPr>
          <a:lstStyle/>
          <a:p>
            <a:pPr marL="228590" marR="0" lvl="1" indent="0" algn="l" defTabSz="457200" rtl="0" eaLnBrk="1" fontAlgn="auto" latinLnBrk="0" hangingPunct="1">
              <a:lnSpc>
                <a:spcPct val="100000"/>
              </a:lnSpc>
              <a:spcBef>
                <a:spcPct val="20000"/>
              </a:spcBef>
              <a:spcAft>
                <a:spcPts val="0"/>
              </a:spcAft>
              <a:buClr>
                <a:prstClr val="black">
                  <a:lumMod val="50000"/>
                  <a:lumOff val="50000"/>
                </a:prstClr>
              </a:buClr>
              <a:buSzTx/>
              <a:buFontTx/>
              <a:buNone/>
              <a:tabLst/>
              <a:defRPr/>
            </a:pP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rPr>
              <a:t>An </a:t>
            </a:r>
            <a:r>
              <a:rPr kumimoji="0" lang="en-AU" sz="2400" b="0" i="1" u="none" strike="noStrike" kern="1200" cap="none" spc="0" normalizeH="0" baseline="0" noProof="0" dirty="0">
                <a:ln>
                  <a:noFill/>
                </a:ln>
                <a:solidFill>
                  <a:prstClr val="black"/>
                </a:solidFill>
                <a:effectLst/>
                <a:uLnTx/>
                <a:uFillTx/>
                <a:latin typeface="Tw Cen MT" panose="020B0602020104020603"/>
                <a:ea typeface="+mn-ea"/>
                <a:cs typeface="+mn-cs"/>
              </a:rPr>
              <a:t>OR Gateway</a:t>
            </a: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rPr>
              <a:t> provides a mechanism to create and synchronize n out of m parallel flows. </a:t>
            </a:r>
          </a:p>
        </p:txBody>
      </p:sp>
      <p:sp>
        <p:nvSpPr>
          <p:cNvPr id="12" name="Rectangle 3"/>
          <p:cNvSpPr txBox="1">
            <a:spLocks noChangeArrowheads="1"/>
          </p:cNvSpPr>
          <p:nvPr/>
        </p:nvSpPr>
        <p:spPr>
          <a:xfrm>
            <a:off x="3478026" y="3549744"/>
            <a:ext cx="6642490" cy="1992364"/>
          </a:xfrm>
          <a:prstGeom prst="rect">
            <a:avLst/>
          </a:prstGeom>
        </p:spPr>
        <p:txBody>
          <a:bodyPr vert="horz" lIns="91440" tIns="45720" rIns="91440" bIns="45720" rtlCol="0" anchor="t">
            <a:noAutofit/>
          </a:bodyPr>
          <a:lstStyle>
            <a:lvl1pPr marL="182880" indent="-182880" algn="l" defTabSz="914400" rtl="0" eaLnBrk="1" latinLnBrk="0" hangingPunct="1">
              <a:spcBef>
                <a:spcPct val="20000"/>
              </a:spcBef>
              <a:buClr>
                <a:schemeClr val="tx1">
                  <a:lumMod val="50000"/>
                  <a:lumOff val="50000"/>
                </a:schemeClr>
              </a:buClr>
              <a:buFont typeface="Arial" pitchFamily="34" charset="0"/>
              <a:buChar char="•"/>
              <a:defRPr sz="2400" kern="1200">
                <a:solidFill>
                  <a:schemeClr val="tx1">
                    <a:lumMod val="75000"/>
                    <a:lumOff val="25000"/>
                  </a:schemeClr>
                </a:solidFill>
                <a:latin typeface="+mn-lt"/>
                <a:ea typeface="+mn-ea"/>
                <a:cs typeface="+mn-cs"/>
              </a:defRPr>
            </a:lvl1pPr>
            <a:lvl2pPr marL="41148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2pPr>
            <a:lvl3pPr marL="59436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3pPr>
            <a:lvl4pPr marL="77724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4pPr>
            <a:lvl5pPr marL="960120" indent="-182880" algn="l" defTabSz="914400" rtl="0" eaLnBrk="1" latinLnBrk="0" hangingPunct="1">
              <a:spcBef>
                <a:spcPct val="20000"/>
              </a:spcBef>
              <a:buClr>
                <a:schemeClr val="tx1">
                  <a:lumMod val="50000"/>
                  <a:lumOff val="50000"/>
                </a:schemeClr>
              </a:buClr>
              <a:buFont typeface="Arial" pitchFamily="34" charset="0"/>
              <a:buChar char="•"/>
              <a:defRPr sz="1800" kern="1200">
                <a:solidFill>
                  <a:schemeClr val="tx1">
                    <a:lumMod val="75000"/>
                    <a:lumOff val="25000"/>
                  </a:schemeClr>
                </a:solidFill>
                <a:latin typeface="+mn-lt"/>
                <a:ea typeface="+mn-ea"/>
                <a:cs typeface="+mn-cs"/>
              </a:defRPr>
            </a:lvl5pPr>
            <a:lvl6pPr marL="114300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6pPr>
            <a:lvl7pPr marL="132588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7pPr>
            <a:lvl8pPr marL="150876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8pPr>
            <a:lvl9pPr marL="169164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r>
              <a:rPr kumimoji="0" lang="en-AU" sz="2400" b="0" i="1" u="none" strike="noStrike" kern="1200" cap="none" spc="0" normalizeH="0" baseline="0" noProof="0" dirty="0">
                <a:ln>
                  <a:noFill/>
                </a:ln>
                <a:solidFill>
                  <a:prstClr val="black"/>
                </a:solidFill>
                <a:effectLst/>
                <a:uLnTx/>
                <a:uFillTx/>
                <a:latin typeface="Tw Cen MT" panose="020B0602020104020603"/>
                <a:ea typeface="+mn-ea"/>
                <a:cs typeface="+mn-cs"/>
              </a:rPr>
              <a:t>OR-split</a:t>
            </a: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rPr>
              <a:t> takes one or more branches depending on conditions</a:t>
            </a:r>
          </a:p>
          <a:p>
            <a:pPr marL="0" marR="0" lvl="0"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endParaRPr kumimoji="0" lang="en-AU" sz="2400" b="0" i="1"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endParaRPr>
          </a:p>
          <a:p>
            <a:pPr marL="0" marR="0" lvl="0"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endParaRPr kumimoji="0" lang="en-AU" sz="2400" b="0" i="1"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endParaRPr>
          </a:p>
          <a:p>
            <a:pPr marL="0" marR="0" lvl="0" indent="0" algn="l" defTabSz="914400" rtl="0" eaLnBrk="1" fontAlgn="auto" latinLnBrk="0" hangingPunct="1">
              <a:lnSpc>
                <a:spcPct val="100000"/>
              </a:lnSpc>
              <a:spcBef>
                <a:spcPct val="20000"/>
              </a:spcBef>
              <a:spcAft>
                <a:spcPts val="0"/>
              </a:spcAft>
              <a:buClr>
                <a:prstClr val="black">
                  <a:lumMod val="50000"/>
                  <a:lumOff val="50000"/>
                </a:prstClr>
              </a:buClr>
              <a:buSzTx/>
              <a:buFont typeface="Arial" pitchFamily="34" charset="0"/>
              <a:buNone/>
              <a:tabLst/>
              <a:defRPr/>
            </a:pPr>
            <a:r>
              <a:rPr kumimoji="0" lang="en-AU" sz="2400" b="0" i="1"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rPr>
              <a:t>OR-join </a:t>
            </a: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rPr>
              <a:t> proceeds when all </a:t>
            </a:r>
            <a:r>
              <a:rPr kumimoji="0" lang="en-AU" sz="2400" b="1" i="0"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rPr>
              <a:t>active </a:t>
            </a:r>
            <a:r>
              <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rPr>
              <a:t>incoming branches have completed</a:t>
            </a:r>
          </a:p>
          <a:p>
            <a:pPr marL="1074695" marR="0" lvl="1" indent="-182880" algn="l" defTabSz="914400" rtl="0" eaLnBrk="1" fontAlgn="auto" latinLnBrk="0" hangingPunct="1">
              <a:lnSpc>
                <a:spcPct val="100000"/>
              </a:lnSpc>
              <a:spcBef>
                <a:spcPct val="20000"/>
              </a:spcBef>
              <a:spcAft>
                <a:spcPts val="0"/>
              </a:spcAft>
              <a:buClr>
                <a:prstClr val="black">
                  <a:lumMod val="50000"/>
                  <a:lumOff val="50000"/>
                </a:prstClr>
              </a:buClr>
              <a:buSzTx/>
              <a:buFontTx/>
              <a:buChar char="•"/>
              <a:tabLst/>
              <a:defRPr/>
            </a:pPr>
            <a:endParaRPr kumimoji="0" lang="en-AU" sz="2400" b="0" i="0" u="none" strike="noStrike" kern="1200" cap="none" spc="0" normalizeH="0" baseline="0" noProof="0" dirty="0">
              <a:ln>
                <a:noFill/>
              </a:ln>
              <a:solidFill>
                <a:prstClr val="black"/>
              </a:solidFill>
              <a:effectLst/>
              <a:uLnTx/>
              <a:uFillTx/>
              <a:latin typeface="Tw Cen MT" panose="020B0602020104020603"/>
              <a:ea typeface="+mn-ea"/>
              <a:cs typeface="+mn-cs"/>
              <a:sym typeface="Wingdings" pitchFamily="2" charset="2"/>
            </a:endParaRPr>
          </a:p>
        </p:txBody>
      </p:sp>
      <p:graphicFrame>
        <p:nvGraphicFramePr>
          <p:cNvPr id="13" name="Object 7"/>
          <p:cNvGraphicFramePr>
            <a:graphicFrameLocks noChangeAspect="1"/>
          </p:cNvGraphicFramePr>
          <p:nvPr/>
        </p:nvGraphicFramePr>
        <p:xfrm>
          <a:off x="1744811" y="2928897"/>
          <a:ext cx="1658938" cy="1647826"/>
        </p:xfrm>
        <a:graphic>
          <a:graphicData uri="http://schemas.openxmlformats.org/presentationml/2006/ole">
            <mc:AlternateContent xmlns:mc="http://schemas.openxmlformats.org/markup-compatibility/2006">
              <mc:Choice xmlns:v="urn:schemas-microsoft-com:vml" Requires="v">
                <p:oleObj name="Visio" r:id="rId3" imgW="1058310" imgH="1019436" progId="Visio.Drawing.11">
                  <p:embed/>
                </p:oleObj>
              </mc:Choice>
              <mc:Fallback>
                <p:oleObj name="Visio" r:id="rId3" imgW="1058310" imgH="1019436" progId="Visio.Drawing.11">
                  <p:embed/>
                  <p:pic>
                    <p:nvPicPr>
                      <p:cNvPr id="13" name="Object 7"/>
                      <p:cNvPicPr>
                        <a:picLocks noChangeAspect="1" noChangeArrowheads="1"/>
                      </p:cNvPicPr>
                      <p:nvPr/>
                    </p:nvPicPr>
                    <p:blipFill>
                      <a:blip r:embed="rId4"/>
                      <a:srcRect/>
                      <a:stretch>
                        <a:fillRect/>
                      </a:stretch>
                    </p:blipFill>
                    <p:spPr bwMode="auto">
                      <a:xfrm>
                        <a:off x="1744811" y="2928897"/>
                        <a:ext cx="1658938" cy="1647826"/>
                      </a:xfrm>
                      <a:prstGeom prst="rect">
                        <a:avLst/>
                      </a:prstGeom>
                      <a:noFill/>
                      <a:ln>
                        <a:noFill/>
                      </a:ln>
                      <a:effectLst/>
                    </p:spPr>
                  </p:pic>
                </p:oleObj>
              </mc:Fallback>
            </mc:AlternateContent>
          </a:graphicData>
        </a:graphic>
      </p:graphicFrame>
      <p:graphicFrame>
        <p:nvGraphicFramePr>
          <p:cNvPr id="14" name="Object 7"/>
          <p:cNvGraphicFramePr>
            <a:graphicFrameLocks noChangeAspect="1"/>
          </p:cNvGraphicFramePr>
          <p:nvPr/>
        </p:nvGraphicFramePr>
        <p:xfrm>
          <a:off x="1851173" y="4819611"/>
          <a:ext cx="1522414" cy="1477962"/>
        </p:xfrm>
        <a:graphic>
          <a:graphicData uri="http://schemas.openxmlformats.org/presentationml/2006/ole">
            <mc:AlternateContent xmlns:mc="http://schemas.openxmlformats.org/markup-compatibility/2006">
              <mc:Choice xmlns:v="urn:schemas-microsoft-com:vml" Requires="v">
                <p:oleObj name="Visio" r:id="rId5" imgW="971640" imgH="914040" progId="Visio.Drawing.11">
                  <p:embed/>
                </p:oleObj>
              </mc:Choice>
              <mc:Fallback>
                <p:oleObj name="Visio" r:id="rId5" imgW="971640" imgH="914040" progId="Visio.Drawing.11">
                  <p:embed/>
                  <p:pic>
                    <p:nvPicPr>
                      <p:cNvPr id="14" name="Object 7"/>
                      <p:cNvPicPr>
                        <a:picLocks noChangeAspect="1" noChangeArrowheads="1"/>
                      </p:cNvPicPr>
                      <p:nvPr/>
                    </p:nvPicPr>
                    <p:blipFill>
                      <a:blip r:embed="rId6"/>
                      <a:srcRect/>
                      <a:stretch>
                        <a:fillRect/>
                      </a:stretch>
                    </p:blipFill>
                    <p:spPr bwMode="auto">
                      <a:xfrm>
                        <a:off x="1851173" y="4819611"/>
                        <a:ext cx="1522414" cy="1477962"/>
                      </a:xfrm>
                      <a:prstGeom prst="rect">
                        <a:avLst/>
                      </a:prstGeom>
                      <a:noFill/>
                      <a:ln>
                        <a:noFill/>
                      </a:ln>
                      <a:effectLst/>
                    </p:spPr>
                  </p:pic>
                </p:oleObj>
              </mc:Fallback>
            </mc:AlternateContent>
          </a:graphicData>
        </a:graphic>
      </p:graphicFrame>
      <p:graphicFrame>
        <p:nvGraphicFramePr>
          <p:cNvPr id="15" name="Object 4"/>
          <p:cNvGraphicFramePr>
            <a:graphicFrameLocks noGrp="1" noChangeAspect="1"/>
          </p:cNvGraphicFramePr>
          <p:nvPr>
            <p:ph sz="quarter" idx="4294967295"/>
          </p:nvPr>
        </p:nvGraphicFramePr>
        <p:xfrm>
          <a:off x="2035323" y="1644610"/>
          <a:ext cx="792163" cy="792162"/>
        </p:xfrm>
        <a:graphic>
          <a:graphicData uri="http://schemas.openxmlformats.org/presentationml/2006/ole">
            <mc:AlternateContent xmlns:mc="http://schemas.openxmlformats.org/markup-compatibility/2006">
              <mc:Choice xmlns:v="urn:schemas-microsoft-com:vml" Requires="v">
                <p:oleObj name="Visio" r:id="rId7" imgW="586440" imgH="586440" progId="Visio.Drawing.11">
                  <p:embed/>
                </p:oleObj>
              </mc:Choice>
              <mc:Fallback>
                <p:oleObj name="Visio" r:id="rId7" imgW="586440" imgH="586440" progId="Visio.Drawing.11">
                  <p:embed/>
                  <p:pic>
                    <p:nvPicPr>
                      <p:cNvPr id="15" name="Object 4"/>
                      <p:cNvPicPr>
                        <a:picLocks noChangeAspect="1" noChangeArrowheads="1"/>
                      </p:cNvPicPr>
                      <p:nvPr/>
                    </p:nvPicPr>
                    <p:blipFill>
                      <a:blip r:embed="rId8"/>
                      <a:srcRect/>
                      <a:stretch>
                        <a:fillRect/>
                      </a:stretch>
                    </p:blipFill>
                    <p:spPr bwMode="auto">
                      <a:xfrm>
                        <a:off x="2035323" y="1644610"/>
                        <a:ext cx="792163" cy="792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1" name="Oval 10"/>
          <p:cNvSpPr/>
          <p:nvPr/>
        </p:nvSpPr>
        <p:spPr>
          <a:xfrm>
            <a:off x="1851173" y="375281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16" name="Oval 15"/>
          <p:cNvSpPr/>
          <p:nvPr/>
        </p:nvSpPr>
        <p:spPr>
          <a:xfrm>
            <a:off x="1851173" y="375281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17" name="Oval 16"/>
          <p:cNvSpPr/>
          <p:nvPr/>
        </p:nvSpPr>
        <p:spPr>
          <a:xfrm>
            <a:off x="2121866" y="4825258"/>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18" name="Oval 17"/>
          <p:cNvSpPr/>
          <p:nvPr/>
        </p:nvSpPr>
        <p:spPr>
          <a:xfrm>
            <a:off x="2121866" y="608772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2" name="Oval 21"/>
          <p:cNvSpPr/>
          <p:nvPr/>
        </p:nvSpPr>
        <p:spPr>
          <a:xfrm>
            <a:off x="1851170" y="375281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3" name="Oval 22"/>
          <p:cNvSpPr/>
          <p:nvPr/>
        </p:nvSpPr>
        <p:spPr>
          <a:xfrm>
            <a:off x="1851172" y="3752811"/>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4" name="Oval 23"/>
          <p:cNvSpPr/>
          <p:nvPr/>
        </p:nvSpPr>
        <p:spPr>
          <a:xfrm>
            <a:off x="2121866" y="4825258"/>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
        <p:nvSpPr>
          <p:cNvPr id="25" name="Oval 24"/>
          <p:cNvSpPr/>
          <p:nvPr/>
        </p:nvSpPr>
        <p:spPr>
          <a:xfrm>
            <a:off x="2121865" y="6090338"/>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1568349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50" presetClass="path" presetSubtype="0" accel="50000" fill="hold" grpId="1" nodeType="afterEffect">
                                  <p:stCondLst>
                                    <p:cond delay="0"/>
                                  </p:stCondLst>
                                  <p:childTnLst>
                                    <p:animMotion origin="layout" path="M 3.05556E-6 3.33333E-6 L 0.03003 3.33333E-6 C 0.04357 3.33333E-6 0.06076 -0.02556 0.06076 -0.04639 L 0.06076 -0.09334 " pathEditMode="relative" rAng="0" ptsTypes="AAAA">
                                      <p:cBhvr>
                                        <p:cTn id="10" dur="2000" fill="hold"/>
                                        <p:tgtEl>
                                          <p:spTgt spid="22"/>
                                        </p:tgtEl>
                                        <p:attrNameLst>
                                          <p:attrName>ppt_x</p:attrName>
                                          <p:attrName>ppt_y</p:attrName>
                                        </p:attrNameLst>
                                      </p:cBhvr>
                                      <p:rCtr x="3038" y="-4667"/>
                                    </p:animMotion>
                                  </p:childTnLst>
                                </p:cTn>
                              </p:par>
                            </p:childTnLst>
                          </p:cTn>
                        </p:par>
                        <p:par>
                          <p:cTn id="11" fill="hold">
                            <p:stCondLst>
                              <p:cond delay="2500"/>
                            </p:stCondLst>
                            <p:childTnLst>
                              <p:par>
                                <p:cTn id="12" presetID="63" presetClass="path" presetSubtype="0" decel="50000" fill="hold" grpId="3" nodeType="afterEffect">
                                  <p:stCondLst>
                                    <p:cond delay="0"/>
                                  </p:stCondLst>
                                  <p:childTnLst>
                                    <p:animMotion origin="layout" path="M 0.06076 -0.09334 L 0.09027 -0.09167 " pathEditMode="relative" rAng="0" ptsTypes="AA">
                                      <p:cBhvr>
                                        <p:cTn id="13" dur="750" fill="hold"/>
                                        <p:tgtEl>
                                          <p:spTgt spid="22"/>
                                        </p:tgtEl>
                                        <p:attrNameLst>
                                          <p:attrName>ppt_x</p:attrName>
                                          <p:attrName>ppt_y</p:attrName>
                                        </p:attrNameLst>
                                      </p:cBhvr>
                                      <p:rCtr x="1476" y="83"/>
                                    </p:animMotion>
                                  </p:childTnLst>
                                </p:cTn>
                              </p:par>
                            </p:childTnLst>
                          </p:cTn>
                        </p:par>
                        <p:par>
                          <p:cTn id="14" fill="hold">
                            <p:stCondLst>
                              <p:cond delay="3250"/>
                            </p:stCondLst>
                            <p:childTnLst>
                              <p:par>
                                <p:cTn id="15" presetID="10" presetClass="exit" presetSubtype="0" fill="hold" grpId="2" nodeType="afterEffect">
                                  <p:stCondLst>
                                    <p:cond delay="0"/>
                                  </p:stCondLst>
                                  <p:childTnLst>
                                    <p:animEffect transition="out" filter="fade">
                                      <p:cBhvr>
                                        <p:cTn id="16" dur="500"/>
                                        <p:tgtEl>
                                          <p:spTgt spid="22"/>
                                        </p:tgtEl>
                                      </p:cBhvr>
                                    </p:animEffect>
                                    <p:set>
                                      <p:cBhvr>
                                        <p:cTn id="17" dur="1" fill="hold">
                                          <p:stCondLst>
                                            <p:cond delay="499"/>
                                          </p:stCondLst>
                                        </p:cTn>
                                        <p:tgtEl>
                                          <p:spTgt spid="22"/>
                                        </p:tgtEl>
                                        <p:attrNameLst>
                                          <p:attrName>style.visibility</p:attrName>
                                        </p:attrNameLst>
                                      </p:cBhvr>
                                      <p:to>
                                        <p:strVal val="hidden"/>
                                      </p:to>
                                    </p:set>
                                  </p:childTnLst>
                                </p:cTn>
                              </p:par>
                              <p:par>
                                <p:cTn id="18" presetID="1" presetClass="entr" presetSubtype="0" fill="hold" grpId="0" nodeType="with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childTnLst>
                          </p:cTn>
                        </p:par>
                        <p:par>
                          <p:cTn id="20" fill="hold">
                            <p:stCondLst>
                              <p:cond delay="3750"/>
                            </p:stCondLst>
                            <p:childTnLst>
                              <p:par>
                                <p:cTn id="21" presetID="50" presetClass="path" presetSubtype="0" accel="50000" fill="hold" grpId="1" nodeType="afterEffect">
                                  <p:stCondLst>
                                    <p:cond delay="0"/>
                                  </p:stCondLst>
                                  <p:childTnLst>
                                    <p:animMotion origin="layout" path="M 3.05556E-6 3.33333E-6 L 0.03125 3.33333E-6 C 0.04548 3.33333E-6 0.06319 0.02527 0.06319 0.04611 L 0.06319 0.09277 " pathEditMode="relative" rAng="0" ptsTypes="AAAA">
                                      <p:cBhvr>
                                        <p:cTn id="22" dur="2000" fill="hold"/>
                                        <p:tgtEl>
                                          <p:spTgt spid="23"/>
                                        </p:tgtEl>
                                        <p:attrNameLst>
                                          <p:attrName>ppt_x</p:attrName>
                                          <p:attrName>ppt_y</p:attrName>
                                        </p:attrNameLst>
                                      </p:cBhvr>
                                      <p:rCtr x="3160" y="4639"/>
                                    </p:animMotion>
                                  </p:childTnLst>
                                </p:cTn>
                              </p:par>
                            </p:childTnLst>
                          </p:cTn>
                        </p:par>
                        <p:par>
                          <p:cTn id="23" fill="hold">
                            <p:stCondLst>
                              <p:cond delay="5750"/>
                            </p:stCondLst>
                            <p:childTnLst>
                              <p:par>
                                <p:cTn id="24" presetID="63" presetClass="path" presetSubtype="0" decel="50000" fill="hold" grpId="3" nodeType="afterEffect">
                                  <p:stCondLst>
                                    <p:cond delay="0"/>
                                  </p:stCondLst>
                                  <p:childTnLst>
                                    <p:animMotion origin="layout" path="M 0.06319 0.09277 L 0.09271 0.09444 " pathEditMode="relative" rAng="0" ptsTypes="AA">
                                      <p:cBhvr>
                                        <p:cTn id="25" dur="750" fill="hold"/>
                                        <p:tgtEl>
                                          <p:spTgt spid="23"/>
                                        </p:tgtEl>
                                        <p:attrNameLst>
                                          <p:attrName>ppt_x</p:attrName>
                                          <p:attrName>ppt_y</p:attrName>
                                        </p:attrNameLst>
                                      </p:cBhvr>
                                      <p:rCtr x="1476" y="83"/>
                                    </p:animMotion>
                                  </p:childTnLst>
                                </p:cTn>
                              </p:par>
                            </p:childTnLst>
                          </p:cTn>
                        </p:par>
                        <p:par>
                          <p:cTn id="26" fill="hold">
                            <p:stCondLst>
                              <p:cond delay="6500"/>
                            </p:stCondLst>
                            <p:childTnLst>
                              <p:par>
                                <p:cTn id="27" presetID="10" presetClass="exit" presetSubtype="0" fill="hold" grpId="2" nodeType="afterEffect">
                                  <p:stCondLst>
                                    <p:cond delay="0"/>
                                  </p:stCondLst>
                                  <p:childTnLst>
                                    <p:animEffect transition="out" filter="fade">
                                      <p:cBhvr>
                                        <p:cTn id="28" dur="500"/>
                                        <p:tgtEl>
                                          <p:spTgt spid="23"/>
                                        </p:tgtEl>
                                      </p:cBhvr>
                                    </p:animEffect>
                                    <p:set>
                                      <p:cBhvr>
                                        <p:cTn id="29" dur="1" fill="hold">
                                          <p:stCondLst>
                                            <p:cond delay="499"/>
                                          </p:stCondLst>
                                        </p:cTn>
                                        <p:tgtEl>
                                          <p:spTgt spid="23"/>
                                        </p:tgtEl>
                                        <p:attrNameLst>
                                          <p:attrName>style.visibility</p:attrName>
                                        </p:attrNameLst>
                                      </p:cBhvr>
                                      <p:to>
                                        <p:strVal val="hidden"/>
                                      </p:to>
                                    </p:set>
                                  </p:childTnLst>
                                </p:cTn>
                              </p:par>
                            </p:childTnLst>
                          </p:cTn>
                        </p:par>
                        <p:par>
                          <p:cTn id="30" fill="hold">
                            <p:stCondLst>
                              <p:cond delay="7000"/>
                            </p:stCondLst>
                            <p:childTnLst>
                              <p:par>
                                <p:cTn id="31" presetID="1" presetClass="entr" presetSubtype="0"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par>
                          <p:cTn id="33" fill="hold">
                            <p:stCondLst>
                              <p:cond delay="7000"/>
                            </p:stCondLst>
                            <p:childTnLst>
                              <p:par>
                                <p:cTn id="34" presetID="1" presetClass="entr" presetSubtype="0" fill="hold" grpId="3" nodeType="afterEffect">
                                  <p:stCondLst>
                                    <p:cond delay="0"/>
                                  </p:stCondLst>
                                  <p:childTnLst>
                                    <p:set>
                                      <p:cBhvr>
                                        <p:cTn id="35" dur="1" fill="hold">
                                          <p:stCondLst>
                                            <p:cond delay="0"/>
                                          </p:stCondLst>
                                        </p:cTn>
                                        <p:tgtEl>
                                          <p:spTgt spid="11"/>
                                        </p:tgtEl>
                                        <p:attrNameLst>
                                          <p:attrName>style.visibility</p:attrName>
                                        </p:attrNameLst>
                                      </p:cBhvr>
                                      <p:to>
                                        <p:strVal val="visible"/>
                                      </p:to>
                                    </p:set>
                                  </p:childTnLst>
                                </p:cTn>
                              </p:par>
                            </p:childTnLst>
                          </p:cTn>
                        </p:par>
                        <p:par>
                          <p:cTn id="36" fill="hold">
                            <p:stCondLst>
                              <p:cond delay="7000"/>
                            </p:stCondLst>
                            <p:childTnLst>
                              <p:par>
                                <p:cTn id="37" presetID="50" presetClass="path" presetSubtype="0" accel="50000" fill="hold" grpId="0" nodeType="afterEffect">
                                  <p:stCondLst>
                                    <p:cond delay="0"/>
                                  </p:stCondLst>
                                  <p:childTnLst>
                                    <p:animMotion origin="layout" path="M 3.05556E-6 3.33333E-6 L 0.03125 3.33333E-6 C 0.04548 3.33333E-6 0.06319 0.02527 0.06319 0.04611 L 0.06319 0.09277 " pathEditMode="relative" rAng="0" ptsTypes="AAAA">
                                      <p:cBhvr>
                                        <p:cTn id="38" dur="2000" fill="hold"/>
                                        <p:tgtEl>
                                          <p:spTgt spid="11"/>
                                        </p:tgtEl>
                                        <p:attrNameLst>
                                          <p:attrName>ppt_x</p:attrName>
                                          <p:attrName>ppt_y</p:attrName>
                                        </p:attrNameLst>
                                      </p:cBhvr>
                                      <p:rCtr x="3160" y="4639"/>
                                    </p:animMotion>
                                  </p:childTnLst>
                                </p:cTn>
                              </p:par>
                              <p:par>
                                <p:cTn id="39" presetID="50" presetClass="path" presetSubtype="0" accel="50000" fill="hold" grpId="1" nodeType="withEffect">
                                  <p:stCondLst>
                                    <p:cond delay="0"/>
                                  </p:stCondLst>
                                  <p:childTnLst>
                                    <p:animMotion origin="layout" path="M 3.05556E-6 3.33333E-6 L 0.03003 3.33333E-6 C 0.04357 3.33333E-6 0.06076 -0.02556 0.06076 -0.04639 L 0.06076 -0.09334 " pathEditMode="relative" rAng="0" ptsTypes="AAAA">
                                      <p:cBhvr>
                                        <p:cTn id="40" dur="2000" fill="hold"/>
                                        <p:tgtEl>
                                          <p:spTgt spid="16"/>
                                        </p:tgtEl>
                                        <p:attrNameLst>
                                          <p:attrName>ppt_x</p:attrName>
                                          <p:attrName>ppt_y</p:attrName>
                                        </p:attrNameLst>
                                      </p:cBhvr>
                                      <p:rCtr x="3038" y="-4667"/>
                                    </p:animMotion>
                                  </p:childTnLst>
                                </p:cTn>
                              </p:par>
                            </p:childTnLst>
                          </p:cTn>
                        </p:par>
                        <p:par>
                          <p:cTn id="41" fill="hold">
                            <p:stCondLst>
                              <p:cond delay="9000"/>
                            </p:stCondLst>
                            <p:childTnLst>
                              <p:par>
                                <p:cTn id="42" presetID="63" presetClass="path" presetSubtype="0" decel="50000" fill="hold" grpId="2" nodeType="afterEffect">
                                  <p:stCondLst>
                                    <p:cond delay="0"/>
                                  </p:stCondLst>
                                  <p:childTnLst>
                                    <p:animMotion origin="layout" path="M 0.06319 0.09277 L 0.06319 0.09305 " pathEditMode="relative" rAng="0" ptsTypes="AA">
                                      <p:cBhvr>
                                        <p:cTn id="43" dur="750" fill="hold"/>
                                        <p:tgtEl>
                                          <p:spTgt spid="11"/>
                                        </p:tgtEl>
                                        <p:attrNameLst>
                                          <p:attrName>ppt_x</p:attrName>
                                          <p:attrName>ppt_y</p:attrName>
                                        </p:attrNameLst>
                                      </p:cBhvr>
                                      <p:rCtr x="0" y="0"/>
                                    </p:animMotion>
                                  </p:childTnLst>
                                </p:cTn>
                              </p:par>
                              <p:par>
                                <p:cTn id="44" presetID="63" presetClass="path" presetSubtype="0" decel="50000" fill="hold" grpId="3" nodeType="withEffect">
                                  <p:stCondLst>
                                    <p:cond delay="0"/>
                                  </p:stCondLst>
                                  <p:childTnLst>
                                    <p:animMotion origin="layout" path="M 0.06076 -0.09334 L 0.06076 -0.09306 " pathEditMode="relative" rAng="0" ptsTypes="AA">
                                      <p:cBhvr>
                                        <p:cTn id="45" dur="750" fill="hold"/>
                                        <p:tgtEl>
                                          <p:spTgt spid="16"/>
                                        </p:tgtEl>
                                        <p:attrNameLst>
                                          <p:attrName>ppt_x</p:attrName>
                                          <p:attrName>ppt_y</p:attrName>
                                        </p:attrNameLst>
                                      </p:cBhvr>
                                      <p:rCtr x="0" y="0"/>
                                    </p:animMotion>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grpId="1" nodeType="clickEffect">
                                  <p:stCondLst>
                                    <p:cond delay="0"/>
                                  </p:stCondLst>
                                  <p:childTnLst>
                                    <p:animEffect transition="out" filter="fade">
                                      <p:cBhvr>
                                        <p:cTn id="49" dur="500"/>
                                        <p:tgtEl>
                                          <p:spTgt spid="11"/>
                                        </p:tgtEl>
                                      </p:cBhvr>
                                    </p:animEffect>
                                    <p:set>
                                      <p:cBhvr>
                                        <p:cTn id="50" dur="1" fill="hold">
                                          <p:stCondLst>
                                            <p:cond delay="499"/>
                                          </p:stCondLst>
                                        </p:cTn>
                                        <p:tgtEl>
                                          <p:spTgt spid="11"/>
                                        </p:tgtEl>
                                        <p:attrNameLst>
                                          <p:attrName>style.visibility</p:attrName>
                                        </p:attrNameLst>
                                      </p:cBhvr>
                                      <p:to>
                                        <p:strVal val="hidden"/>
                                      </p:to>
                                    </p:set>
                                  </p:childTnLst>
                                </p:cTn>
                              </p:par>
                              <p:par>
                                <p:cTn id="51" presetID="10" presetClass="exit" presetSubtype="0" fill="hold" grpId="2" nodeType="withEffect">
                                  <p:stCondLst>
                                    <p:cond delay="0"/>
                                  </p:stCondLst>
                                  <p:childTnLst>
                                    <p:animEffect transition="out" filter="fade">
                                      <p:cBhvr>
                                        <p:cTn id="52" dur="500"/>
                                        <p:tgtEl>
                                          <p:spTgt spid="16"/>
                                        </p:tgtEl>
                                      </p:cBhvr>
                                    </p:animEffect>
                                    <p:set>
                                      <p:cBhvr>
                                        <p:cTn id="53" dur="1" fill="hold">
                                          <p:stCondLst>
                                            <p:cond delay="499"/>
                                          </p:stCondLst>
                                        </p:cTn>
                                        <p:tgtEl>
                                          <p:spTgt spid="16"/>
                                        </p:tgtEl>
                                        <p:attrNameLst>
                                          <p:attrName>style.visibility</p:attrName>
                                        </p:attrNameLst>
                                      </p:cBhvr>
                                      <p:to>
                                        <p:strVal val="hidden"/>
                                      </p:to>
                                    </p:set>
                                  </p:childTnLst>
                                </p:cTn>
                              </p:par>
                            </p:childTnLst>
                          </p:cTn>
                        </p:par>
                        <p:par>
                          <p:cTn id="54" fill="hold">
                            <p:stCondLst>
                              <p:cond delay="500"/>
                            </p:stCondLst>
                            <p:childTnLst>
                              <p:par>
                                <p:cTn id="55" presetID="10" presetClass="entr" presetSubtype="0" fill="hold" grpId="0" nodeType="after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par>
                          <p:cTn id="58" fill="hold">
                            <p:stCondLst>
                              <p:cond delay="1000"/>
                            </p:stCondLst>
                            <p:childTnLst>
                              <p:par>
                                <p:cTn id="59" presetID="50" presetClass="path" presetSubtype="0" accel="50000" decel="50000" fill="hold" grpId="1" nodeType="afterEffect">
                                  <p:stCondLst>
                                    <p:cond delay="0"/>
                                  </p:stCondLst>
                                  <p:childTnLst>
                                    <p:animMotion origin="layout" path="M 2.77778E-7 4.44444E-6 L 0.0191 4.44444E-6 C 0.02795 4.44444E-6 0.03889 0.02527 0.03889 0.04583 L 0.03889 0.09222 " pathEditMode="relative" rAng="0" ptsTypes="AAAA">
                                      <p:cBhvr>
                                        <p:cTn id="60" dur="1500" fill="hold"/>
                                        <p:tgtEl>
                                          <p:spTgt spid="24"/>
                                        </p:tgtEl>
                                        <p:attrNameLst>
                                          <p:attrName>ppt_x</p:attrName>
                                          <p:attrName>ppt_y</p:attrName>
                                        </p:attrNameLst>
                                      </p:cBhvr>
                                      <p:rCtr x="1944" y="4611"/>
                                    </p:animMotion>
                                  </p:childTnLst>
                                </p:cTn>
                              </p:par>
                            </p:childTnLst>
                          </p:cTn>
                        </p:par>
                        <p:par>
                          <p:cTn id="61" fill="hold">
                            <p:stCondLst>
                              <p:cond delay="2500"/>
                            </p:stCondLst>
                            <p:childTnLst>
                              <p:par>
                                <p:cTn id="62" presetID="63" presetClass="path" presetSubtype="0" decel="50000" fill="hold" grpId="3" nodeType="afterEffect">
                                  <p:stCondLst>
                                    <p:cond delay="0"/>
                                  </p:stCondLst>
                                  <p:childTnLst>
                                    <p:animMotion origin="layout" path="M 0.03889 0.09222 L 0.08733 0.09222 " pathEditMode="relative" rAng="0" ptsTypes="AA">
                                      <p:cBhvr>
                                        <p:cTn id="63" dur="1000" fill="hold"/>
                                        <p:tgtEl>
                                          <p:spTgt spid="24"/>
                                        </p:tgtEl>
                                        <p:attrNameLst>
                                          <p:attrName>ppt_x</p:attrName>
                                          <p:attrName>ppt_y</p:attrName>
                                        </p:attrNameLst>
                                      </p:cBhvr>
                                      <p:rCtr x="2413" y="0"/>
                                    </p:animMotion>
                                  </p:childTnLst>
                                </p:cTn>
                              </p:par>
                            </p:childTnLst>
                          </p:cTn>
                        </p:par>
                        <p:par>
                          <p:cTn id="64" fill="hold">
                            <p:stCondLst>
                              <p:cond delay="3500"/>
                            </p:stCondLst>
                            <p:childTnLst>
                              <p:par>
                                <p:cTn id="65" presetID="1" presetClass="exit" presetSubtype="0" fill="hold" grpId="2" nodeType="afterEffect">
                                  <p:stCondLst>
                                    <p:cond delay="0"/>
                                  </p:stCondLst>
                                  <p:childTnLst>
                                    <p:set>
                                      <p:cBhvr>
                                        <p:cTn id="66" dur="1" fill="hold">
                                          <p:stCondLst>
                                            <p:cond delay="0"/>
                                          </p:stCondLst>
                                        </p:cTn>
                                        <p:tgtEl>
                                          <p:spTgt spid="24"/>
                                        </p:tgtEl>
                                        <p:attrNameLst>
                                          <p:attrName>style.visibility</p:attrName>
                                        </p:attrNameLst>
                                      </p:cBhvr>
                                      <p:to>
                                        <p:strVal val="hidden"/>
                                      </p:to>
                                    </p:set>
                                  </p:childTnLst>
                                </p:cTn>
                              </p:par>
                            </p:childTnLst>
                          </p:cTn>
                        </p:par>
                        <p:par>
                          <p:cTn id="67" fill="hold">
                            <p:stCondLst>
                              <p:cond delay="3500"/>
                            </p:stCondLst>
                            <p:childTnLst>
                              <p:par>
                                <p:cTn id="68" presetID="1" presetClass="entr" presetSubtype="0" fill="hold" grpId="0" nodeType="afterEffect">
                                  <p:stCondLst>
                                    <p:cond delay="0"/>
                                  </p:stCondLst>
                                  <p:childTnLst>
                                    <p:set>
                                      <p:cBhvr>
                                        <p:cTn id="69" dur="1" fill="hold">
                                          <p:stCondLst>
                                            <p:cond delay="0"/>
                                          </p:stCondLst>
                                        </p:cTn>
                                        <p:tgtEl>
                                          <p:spTgt spid="25"/>
                                        </p:tgtEl>
                                        <p:attrNameLst>
                                          <p:attrName>style.visibility</p:attrName>
                                        </p:attrNameLst>
                                      </p:cBhvr>
                                      <p:to>
                                        <p:strVal val="visible"/>
                                      </p:to>
                                    </p:set>
                                  </p:childTnLst>
                                </p:cTn>
                              </p:par>
                            </p:childTnLst>
                          </p:cTn>
                        </p:par>
                        <p:par>
                          <p:cTn id="70" fill="hold">
                            <p:stCondLst>
                              <p:cond delay="3500"/>
                            </p:stCondLst>
                            <p:childTnLst>
                              <p:par>
                                <p:cTn id="71" presetID="50" presetClass="path" presetSubtype="0" accel="50000" decel="25000" fill="hold" grpId="1" nodeType="afterEffect">
                                  <p:stCondLst>
                                    <p:cond delay="0"/>
                                  </p:stCondLst>
                                  <p:childTnLst>
                                    <p:animMotion origin="layout" path="M 2.77778E-7 0 L 0.01927 0 C 0.02795 0 0.03906 -0.02556 0.03906 -0.04611 L 0.03906 -0.09222 " pathEditMode="relative" rAng="0" ptsTypes="AAAA">
                                      <p:cBhvr>
                                        <p:cTn id="72" dur="1500" fill="hold"/>
                                        <p:tgtEl>
                                          <p:spTgt spid="25"/>
                                        </p:tgtEl>
                                        <p:attrNameLst>
                                          <p:attrName>ppt_x</p:attrName>
                                          <p:attrName>ppt_y</p:attrName>
                                        </p:attrNameLst>
                                      </p:cBhvr>
                                      <p:rCtr x="1944" y="-4611"/>
                                    </p:animMotion>
                                  </p:childTnLst>
                                </p:cTn>
                              </p:par>
                            </p:childTnLst>
                          </p:cTn>
                        </p:par>
                        <p:par>
                          <p:cTn id="73" fill="hold">
                            <p:stCondLst>
                              <p:cond delay="5000"/>
                            </p:stCondLst>
                            <p:childTnLst>
                              <p:par>
                                <p:cTn id="74" presetID="63" presetClass="path" presetSubtype="0" decel="50000" fill="hold" grpId="3" nodeType="afterEffect">
                                  <p:stCondLst>
                                    <p:cond delay="0"/>
                                  </p:stCondLst>
                                  <p:childTnLst>
                                    <p:animMotion origin="layout" path="M 0.03889 -0.09194 L 0.08628 -0.09194 " pathEditMode="relative" rAng="0" ptsTypes="AA">
                                      <p:cBhvr>
                                        <p:cTn id="75" dur="1000" fill="hold"/>
                                        <p:tgtEl>
                                          <p:spTgt spid="25"/>
                                        </p:tgtEl>
                                        <p:attrNameLst>
                                          <p:attrName>ppt_x</p:attrName>
                                          <p:attrName>ppt_y</p:attrName>
                                        </p:attrNameLst>
                                      </p:cBhvr>
                                      <p:rCtr x="2361" y="0"/>
                                    </p:animMotion>
                                  </p:childTnLst>
                                </p:cTn>
                              </p:par>
                            </p:childTnLst>
                          </p:cTn>
                        </p:par>
                        <p:par>
                          <p:cTn id="76" fill="hold">
                            <p:stCondLst>
                              <p:cond delay="6000"/>
                            </p:stCondLst>
                            <p:childTnLst>
                              <p:par>
                                <p:cTn id="77" presetID="1" presetClass="exit" presetSubtype="0" fill="hold" grpId="2" nodeType="afterEffect">
                                  <p:stCondLst>
                                    <p:cond delay="0"/>
                                  </p:stCondLst>
                                  <p:childTnLst>
                                    <p:set>
                                      <p:cBhvr>
                                        <p:cTn id="78" dur="1" fill="hold">
                                          <p:stCondLst>
                                            <p:cond delay="0"/>
                                          </p:stCondLst>
                                        </p:cTn>
                                        <p:tgtEl>
                                          <p:spTgt spid="25"/>
                                        </p:tgtEl>
                                        <p:attrNameLst>
                                          <p:attrName>style.visibility</p:attrName>
                                        </p:attrNameLst>
                                      </p:cBhvr>
                                      <p:to>
                                        <p:strVal val="hidden"/>
                                      </p:to>
                                    </p:set>
                                  </p:childTnLst>
                                </p:cTn>
                              </p:par>
                            </p:childTnLst>
                          </p:cTn>
                        </p:par>
                        <p:par>
                          <p:cTn id="79" fill="hold">
                            <p:stCondLst>
                              <p:cond delay="6000"/>
                            </p:stCondLst>
                            <p:childTnLst>
                              <p:par>
                                <p:cTn id="80" presetID="1" presetClass="entr" presetSubtype="0" fill="hold" grpId="0" nodeType="afterEffect">
                                  <p:stCondLst>
                                    <p:cond delay="0"/>
                                  </p:stCondLst>
                                  <p:childTnLst>
                                    <p:set>
                                      <p:cBhvr>
                                        <p:cTn id="81" dur="1" fill="hold">
                                          <p:stCondLst>
                                            <p:cond delay="0"/>
                                          </p:stCondLst>
                                        </p:cTn>
                                        <p:tgtEl>
                                          <p:spTgt spid="17"/>
                                        </p:tgtEl>
                                        <p:attrNameLst>
                                          <p:attrName>style.visibility</p:attrName>
                                        </p:attrNameLst>
                                      </p:cBhvr>
                                      <p:to>
                                        <p:strVal val="visible"/>
                                      </p:to>
                                    </p:set>
                                  </p:childTnLst>
                                </p:cTn>
                              </p:par>
                            </p:childTnLst>
                          </p:cTn>
                        </p:par>
                        <p:par>
                          <p:cTn id="82" fill="hold">
                            <p:stCondLst>
                              <p:cond delay="6000"/>
                            </p:stCondLst>
                            <p:childTnLst>
                              <p:par>
                                <p:cTn id="83" presetID="1" presetClass="entr" presetSubtype="0" fill="hold" grpId="0" nodeType="afterEffect">
                                  <p:stCondLst>
                                    <p:cond delay="0"/>
                                  </p:stCondLst>
                                  <p:childTnLst>
                                    <p:set>
                                      <p:cBhvr>
                                        <p:cTn id="84" dur="1" fill="hold">
                                          <p:stCondLst>
                                            <p:cond delay="0"/>
                                          </p:stCondLst>
                                        </p:cTn>
                                        <p:tgtEl>
                                          <p:spTgt spid="18"/>
                                        </p:tgtEl>
                                        <p:attrNameLst>
                                          <p:attrName>style.visibility</p:attrName>
                                        </p:attrNameLst>
                                      </p:cBhvr>
                                      <p:to>
                                        <p:strVal val="visible"/>
                                      </p:to>
                                    </p:set>
                                  </p:childTnLst>
                                </p:cTn>
                              </p:par>
                            </p:childTnLst>
                          </p:cTn>
                        </p:par>
                        <p:par>
                          <p:cTn id="85" fill="hold">
                            <p:stCondLst>
                              <p:cond delay="6000"/>
                            </p:stCondLst>
                            <p:childTnLst>
                              <p:par>
                                <p:cTn id="86" presetID="50" presetClass="path" presetSubtype="0" accel="50000" decel="50000" fill="hold" grpId="1" nodeType="afterEffect">
                                  <p:stCondLst>
                                    <p:cond delay="0"/>
                                  </p:stCondLst>
                                  <p:childTnLst>
                                    <p:animMotion origin="layout" path="M 2.77778E-7 4.44444E-6 L 0.0191 4.44444E-6 C 0.02795 4.44444E-6 0.03889 0.02527 0.03889 0.04583 L 0.03889 0.09222 " pathEditMode="relative" rAng="0" ptsTypes="AAAA">
                                      <p:cBhvr>
                                        <p:cTn id="87" dur="1500" fill="hold"/>
                                        <p:tgtEl>
                                          <p:spTgt spid="17"/>
                                        </p:tgtEl>
                                        <p:attrNameLst>
                                          <p:attrName>ppt_x</p:attrName>
                                          <p:attrName>ppt_y</p:attrName>
                                        </p:attrNameLst>
                                      </p:cBhvr>
                                      <p:rCtr x="1944" y="4611"/>
                                    </p:animMotion>
                                  </p:childTnLst>
                                </p:cTn>
                              </p:par>
                              <p:par>
                                <p:cTn id="88" presetID="50" presetClass="path" presetSubtype="0" accel="50000" decel="25000" fill="hold" grpId="1" nodeType="withEffect">
                                  <p:stCondLst>
                                    <p:cond delay="0"/>
                                  </p:stCondLst>
                                  <p:childTnLst>
                                    <p:animMotion origin="layout" path="M 2.77778E-7 -2.22222E-6 L 0.01927 -2.22222E-6 C 0.02795 -2.22222E-6 0.03906 -0.02555 0.03906 -0.04611 L 0.03906 -0.09222 " pathEditMode="relative" rAng="0" ptsTypes="AAAA">
                                      <p:cBhvr>
                                        <p:cTn id="89" dur="1500" fill="hold"/>
                                        <p:tgtEl>
                                          <p:spTgt spid="18"/>
                                        </p:tgtEl>
                                        <p:attrNameLst>
                                          <p:attrName>ppt_x</p:attrName>
                                          <p:attrName>ppt_y</p:attrName>
                                        </p:attrNameLst>
                                      </p:cBhvr>
                                      <p:rCtr x="1944" y="-4611"/>
                                    </p:animMotion>
                                  </p:childTnLst>
                                </p:cTn>
                              </p:par>
                            </p:childTnLst>
                          </p:cTn>
                        </p:par>
                        <p:par>
                          <p:cTn id="90" fill="hold">
                            <p:stCondLst>
                              <p:cond delay="7500"/>
                            </p:stCondLst>
                            <p:childTnLst>
                              <p:par>
                                <p:cTn id="91" presetID="1" presetClass="exit" presetSubtype="0" fill="hold" grpId="2" nodeType="afterEffect">
                                  <p:stCondLst>
                                    <p:cond delay="0"/>
                                  </p:stCondLst>
                                  <p:childTnLst>
                                    <p:set>
                                      <p:cBhvr>
                                        <p:cTn id="92" dur="1" fill="hold">
                                          <p:stCondLst>
                                            <p:cond delay="0"/>
                                          </p:stCondLst>
                                        </p:cTn>
                                        <p:tgtEl>
                                          <p:spTgt spid="18"/>
                                        </p:tgtEl>
                                        <p:attrNameLst>
                                          <p:attrName>style.visibility</p:attrName>
                                        </p:attrNameLst>
                                      </p:cBhvr>
                                      <p:to>
                                        <p:strVal val="hidden"/>
                                      </p:to>
                                    </p:set>
                                  </p:childTnLst>
                                </p:cTn>
                              </p:par>
                            </p:childTnLst>
                          </p:cTn>
                        </p:par>
                        <p:par>
                          <p:cTn id="93" fill="hold">
                            <p:stCondLst>
                              <p:cond delay="7500"/>
                            </p:stCondLst>
                            <p:childTnLst>
                              <p:par>
                                <p:cTn id="94" presetID="63" presetClass="path" presetSubtype="0" decel="50000" fill="hold" grpId="2" nodeType="afterEffect">
                                  <p:stCondLst>
                                    <p:cond delay="0"/>
                                  </p:stCondLst>
                                  <p:childTnLst>
                                    <p:animMotion origin="layout" path="M 0.03889 0.09222 L 0.08733 0.09222 " pathEditMode="relative" rAng="0" ptsTypes="AA">
                                      <p:cBhvr>
                                        <p:cTn id="95" dur="1000" fill="hold"/>
                                        <p:tgtEl>
                                          <p:spTgt spid="17"/>
                                        </p:tgtEl>
                                        <p:attrNameLst>
                                          <p:attrName>ppt_x</p:attrName>
                                          <p:attrName>ppt_y</p:attrName>
                                        </p:attrNameLst>
                                      </p:cBhvr>
                                      <p:rCtr x="24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1" grpId="2" animBg="1"/>
      <p:bldP spid="11" grpId="3" animBg="1"/>
      <p:bldP spid="16" grpId="0" animBg="1"/>
      <p:bldP spid="16" grpId="1" animBg="1"/>
      <p:bldP spid="16" grpId="2" animBg="1"/>
      <p:bldP spid="16" grpId="3" animBg="1"/>
      <p:bldP spid="17" grpId="0" animBg="1"/>
      <p:bldP spid="17" grpId="1" animBg="1"/>
      <p:bldP spid="17" grpId="2" animBg="1"/>
      <p:bldP spid="18" grpId="0" animBg="1"/>
      <p:bldP spid="18" grpId="1" animBg="1"/>
      <p:bldP spid="18" grpId="2" animBg="1"/>
      <p:bldP spid="22" grpId="0" animBg="1"/>
      <p:bldP spid="22" grpId="1" animBg="1"/>
      <p:bldP spid="22" grpId="2" animBg="1"/>
      <p:bldP spid="22" grpId="3" animBg="1"/>
      <p:bldP spid="23" grpId="0" animBg="1"/>
      <p:bldP spid="23" grpId="1" animBg="1"/>
      <p:bldP spid="23" grpId="2" animBg="1"/>
      <p:bldP spid="23" grpId="3" animBg="1"/>
      <p:bldP spid="24" grpId="0" animBg="1"/>
      <p:bldP spid="24" grpId="1" animBg="1"/>
      <p:bldP spid="24" grpId="2" animBg="1"/>
      <p:bldP spid="24" grpId="3" animBg="1"/>
      <p:bldP spid="25" grpId="0" animBg="1"/>
      <p:bldP spid="25" grpId="1" animBg="1"/>
      <p:bldP spid="25" grpId="2" animBg="1"/>
      <p:bldP spid="25" grpId="3"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18784" y="3023241"/>
            <a:ext cx="8532440" cy="2797636"/>
          </a:xfrm>
          <a:prstGeom prst="rect">
            <a:avLst/>
          </a:prstGeom>
        </p:spPr>
      </p:pic>
      <p:sp>
        <p:nvSpPr>
          <p:cNvPr id="1096710" name="Rectangle 6"/>
          <p:cNvSpPr>
            <a:spLocks noGrp="1" noChangeArrowheads="1"/>
          </p:cNvSpPr>
          <p:nvPr>
            <p:ph type="title"/>
          </p:nvPr>
        </p:nvSpPr>
        <p:spPr/>
        <p:txBody>
          <a:bodyPr/>
          <a:lstStyle/>
          <a:p>
            <a:r>
              <a:rPr lang="en-AU" dirty="0"/>
              <a:t>Solution using OR Gateway</a:t>
            </a:r>
          </a:p>
        </p:txBody>
      </p:sp>
      <p:sp>
        <p:nvSpPr>
          <p:cNvPr id="1096712" name="Text Box 8" hidden="1"/>
          <p:cNvSpPr txBox="1">
            <a:spLocks noChangeArrowheads="1"/>
          </p:cNvSpPr>
          <p:nvPr/>
        </p:nvSpPr>
        <p:spPr bwMode="auto">
          <a:xfrm>
            <a:off x="4478465" y="292583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OR-split</a:t>
            </a:r>
          </a:p>
        </p:txBody>
      </p:sp>
      <p:sp>
        <p:nvSpPr>
          <p:cNvPr id="1096713" name="Text Box 9" hidden="1"/>
          <p:cNvSpPr txBox="1">
            <a:spLocks noChangeArrowheads="1"/>
          </p:cNvSpPr>
          <p:nvPr/>
        </p:nvSpPr>
        <p:spPr bwMode="auto">
          <a:xfrm>
            <a:off x="6461003" y="2925830"/>
            <a:ext cx="1506538" cy="430887"/>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a:ln>
                  <a:noFill/>
                </a:ln>
                <a:solidFill>
                  <a:prstClr val="black"/>
                </a:solidFill>
                <a:effectLst/>
                <a:uLnTx/>
                <a:uFillTx/>
                <a:latin typeface="Arial" charset="0"/>
                <a:ea typeface="ＭＳ Ｐゴシック" pitchFamily="34" charset="-128"/>
                <a:cs typeface="+mn-cs"/>
              </a:rPr>
              <a:t>OR-join</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sp>
        <p:nvSpPr>
          <p:cNvPr id="7" name="Rectangle 6"/>
          <p:cNvSpPr>
            <a:spLocks noChangeArrowheads="1"/>
          </p:cNvSpPr>
          <p:nvPr/>
        </p:nvSpPr>
        <p:spPr bwMode="auto">
          <a:xfrm>
            <a:off x="1457885" y="2178913"/>
            <a:ext cx="5887711" cy="461665"/>
          </a:xfrm>
          <a:prstGeom prst="rect">
            <a:avLst/>
          </a:prstGeom>
          <a:noFill/>
          <a:ln w="9525">
            <a:noFill/>
            <a:miter lim="800000"/>
            <a:headEnd/>
            <a:tailEnd/>
          </a:ln>
          <a:effectLst/>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Order distribution process</a:t>
            </a:r>
          </a:p>
        </p:txBody>
      </p:sp>
      <p:sp>
        <p:nvSpPr>
          <p:cNvPr id="11" name="Oval 10"/>
          <p:cNvSpPr/>
          <p:nvPr/>
        </p:nvSpPr>
        <p:spPr>
          <a:xfrm>
            <a:off x="1945645" y="4297739"/>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7" name="Oval 16"/>
          <p:cNvSpPr/>
          <p:nvPr/>
        </p:nvSpPr>
        <p:spPr>
          <a:xfrm>
            <a:off x="3938862" y="4297739"/>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8" name="Oval 17"/>
          <p:cNvSpPr/>
          <p:nvPr/>
        </p:nvSpPr>
        <p:spPr>
          <a:xfrm>
            <a:off x="3938863" y="4297739"/>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30766247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6712"/>
                                        </p:tgtEl>
                                        <p:attrNameLst>
                                          <p:attrName>style.visibility</p:attrName>
                                        </p:attrNameLst>
                                      </p:cBhvr>
                                      <p:to>
                                        <p:strVal val="visible"/>
                                      </p:to>
                                    </p:set>
                                    <p:animEffect transition="in" filter="fade">
                                      <p:cBhvr>
                                        <p:cTn id="7" dur="1000"/>
                                        <p:tgtEl>
                                          <p:spTgt spid="109671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096713"/>
                                        </p:tgtEl>
                                        <p:attrNameLst>
                                          <p:attrName>style.visibility</p:attrName>
                                        </p:attrNameLst>
                                      </p:cBhvr>
                                      <p:to>
                                        <p:strVal val="visible"/>
                                      </p:to>
                                    </p:set>
                                    <p:animEffect transition="in" filter="fade">
                                      <p:cBhvr>
                                        <p:cTn id="11" dur="1000"/>
                                        <p:tgtEl>
                                          <p:spTgt spid="1096713"/>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500"/>
                            </p:stCondLst>
                            <p:childTnLst>
                              <p:par>
                                <p:cTn id="20" presetID="63" presetClass="path" presetSubtype="0" accel="50000" decel="50000" fill="hold" grpId="7" nodeType="afterEffect">
                                  <p:stCondLst>
                                    <p:cond delay="0"/>
                                  </p:stCondLst>
                                  <p:childTnLst>
                                    <p:animMotion origin="layout" path="M 4.44444E-6 -1.48148E-6 L 0.21736 -0.0007 " pathEditMode="relative" rAng="0" ptsTypes="AA">
                                      <p:cBhvr>
                                        <p:cTn id="21" dur="2000" fill="hold"/>
                                        <p:tgtEl>
                                          <p:spTgt spid="11"/>
                                        </p:tgtEl>
                                        <p:attrNameLst>
                                          <p:attrName>ppt_x</p:attrName>
                                          <p:attrName>ppt_y</p:attrName>
                                        </p:attrNameLst>
                                      </p:cBhvr>
                                      <p:rCtr x="10885" y="-93"/>
                                    </p:animMotion>
                                  </p:childTnLst>
                                </p:cTn>
                              </p:par>
                            </p:childTnLst>
                          </p:cTn>
                        </p:par>
                        <p:par>
                          <p:cTn id="22" fill="hold">
                            <p:stCondLst>
                              <p:cond delay="2500"/>
                            </p:stCondLst>
                            <p:childTnLst>
                              <p:par>
                                <p:cTn id="23" presetID="50" presetClass="path" presetSubtype="0" accel="50000" fill="hold" grpId="6" nodeType="afterEffect">
                                  <p:stCondLst>
                                    <p:cond delay="0"/>
                                  </p:stCondLst>
                                  <p:childTnLst>
                                    <p:animMotion origin="layout" path="M 0.21736 -0.00069 L 0.23923 -0.00069 C 0.2493 -0.00069 0.26163 -0.03796 0.26163 -0.06782 L 0.26163 -0.13495 " pathEditMode="relative" rAng="0" ptsTypes="AAAA">
                                      <p:cBhvr>
                                        <p:cTn id="24" dur="1500" fill="hold"/>
                                        <p:tgtEl>
                                          <p:spTgt spid="11"/>
                                        </p:tgtEl>
                                        <p:attrNameLst>
                                          <p:attrName>ppt_x</p:attrName>
                                          <p:attrName>ppt_y</p:attrName>
                                        </p:attrNameLst>
                                      </p:cBhvr>
                                      <p:rCtr x="2205" y="-6713"/>
                                    </p:animMotion>
                                  </p:childTnLst>
                                </p:cTn>
                              </p:par>
                            </p:childTnLst>
                          </p:cTn>
                        </p:par>
                        <p:par>
                          <p:cTn id="25" fill="hold">
                            <p:stCondLst>
                              <p:cond delay="4000"/>
                            </p:stCondLst>
                            <p:childTnLst>
                              <p:par>
                                <p:cTn id="26" presetID="42" presetClass="path" presetSubtype="0" decel="50000" fill="hold" grpId="0" nodeType="afterEffect">
                                  <p:stCondLst>
                                    <p:cond delay="0"/>
                                  </p:stCondLst>
                                  <p:childTnLst>
                                    <p:animMotion origin="layout" path="M 0.26163 -0.13496 L 0.36927 -0.13194 " pathEditMode="relative" rAng="0" ptsTypes="AA">
                                      <p:cBhvr>
                                        <p:cTn id="27" dur="1250" fill="hold"/>
                                        <p:tgtEl>
                                          <p:spTgt spid="11"/>
                                        </p:tgtEl>
                                        <p:attrNameLst>
                                          <p:attrName>ppt_x</p:attrName>
                                          <p:attrName>ppt_y</p:attrName>
                                        </p:attrNameLst>
                                      </p:cBhvr>
                                      <p:rCtr x="5382" y="116"/>
                                    </p:animMotion>
                                  </p:childTnLst>
                                </p:cTn>
                              </p:par>
                            </p:childTnLst>
                          </p:cTn>
                        </p:par>
                      </p:childTnLst>
                    </p:cTn>
                  </p:par>
                  <p:par>
                    <p:cTn id="28" fill="hold">
                      <p:stCondLst>
                        <p:cond delay="indefinite"/>
                      </p:stCondLst>
                      <p:childTnLst>
                        <p:par>
                          <p:cTn id="29" fill="hold">
                            <p:stCondLst>
                              <p:cond delay="0"/>
                            </p:stCondLst>
                            <p:childTnLst>
                              <p:par>
                                <p:cTn id="30" presetID="63" presetClass="path" presetSubtype="0" accel="50000" decel="50000" fill="hold" grpId="3" nodeType="clickEffect">
                                  <p:stCondLst>
                                    <p:cond delay="0"/>
                                  </p:stCondLst>
                                  <p:childTnLst>
                                    <p:animMotion origin="layout" path="M 0.36927 -0.13194 L 0.59288 -0.13333 " pathEditMode="relative" rAng="0" ptsTypes="AA">
                                      <p:cBhvr>
                                        <p:cTn id="31" dur="2000" fill="hold"/>
                                        <p:tgtEl>
                                          <p:spTgt spid="11"/>
                                        </p:tgtEl>
                                        <p:attrNameLst>
                                          <p:attrName>ppt_x</p:attrName>
                                          <p:attrName>ppt_y</p:attrName>
                                        </p:attrNameLst>
                                      </p:cBhvr>
                                      <p:rCtr x="11181" y="-69"/>
                                    </p:animMotion>
                                  </p:childTnLst>
                                </p:cTn>
                              </p:par>
                            </p:childTnLst>
                          </p:cTn>
                        </p:par>
                      </p:childTnLst>
                    </p:cTn>
                  </p:par>
                  <p:par>
                    <p:cTn id="32" fill="hold">
                      <p:stCondLst>
                        <p:cond delay="indefinite"/>
                      </p:stCondLst>
                      <p:childTnLst>
                        <p:par>
                          <p:cTn id="33" fill="hold">
                            <p:stCondLst>
                              <p:cond delay="0"/>
                            </p:stCondLst>
                            <p:childTnLst>
                              <p:par>
                                <p:cTn id="34" presetID="50" presetClass="path" presetSubtype="0" fill="hold" grpId="8" nodeType="clickEffect">
                                  <p:stCondLst>
                                    <p:cond delay="0"/>
                                  </p:stCondLst>
                                  <p:childTnLst>
                                    <p:animMotion origin="layout" path="M 0.59288 -0.13333 L 0.60572 -0.13333 C 0.61163 -0.13333 0.61892 -0.09629 0.61892 -0.06574 L 0.61892 0.00185 " pathEditMode="relative" rAng="0" ptsTypes="AAAA">
                                      <p:cBhvr>
                                        <p:cTn id="35" dur="1500" fill="hold"/>
                                        <p:tgtEl>
                                          <p:spTgt spid="11"/>
                                        </p:tgtEl>
                                        <p:attrNameLst>
                                          <p:attrName>ppt_x</p:attrName>
                                          <p:attrName>ppt_y</p:attrName>
                                        </p:attrNameLst>
                                      </p:cBhvr>
                                      <p:rCtr x="1302" y="6759"/>
                                    </p:animMotion>
                                  </p:childTnLst>
                                </p:cTn>
                              </p:par>
                            </p:childTnLst>
                          </p:cTn>
                        </p:par>
                        <p:par>
                          <p:cTn id="36" fill="hold">
                            <p:stCondLst>
                              <p:cond delay="1500"/>
                            </p:stCondLst>
                            <p:childTnLst>
                              <p:par>
                                <p:cTn id="37" presetID="63" presetClass="path" presetSubtype="0" decel="50000" fill="hold" grpId="9" nodeType="afterEffect">
                                  <p:stCondLst>
                                    <p:cond delay="0"/>
                                  </p:stCondLst>
                                  <p:childTnLst>
                                    <p:animMotion origin="layout" path="M 0.61892 -0.00324 L 0.65642 -0.00023 " pathEditMode="relative" rAng="0" ptsTypes="AA">
                                      <p:cBhvr>
                                        <p:cTn id="38" dur="750" fill="hold"/>
                                        <p:tgtEl>
                                          <p:spTgt spid="11"/>
                                        </p:tgtEl>
                                        <p:attrNameLst>
                                          <p:attrName>ppt_x</p:attrName>
                                          <p:attrName>ppt_y</p:attrName>
                                        </p:attrNameLst>
                                      </p:cBhvr>
                                      <p:rCtr x="1875" y="139"/>
                                    </p:animMotion>
                                  </p:childTnLst>
                                </p:cTn>
                              </p:par>
                            </p:childTnLst>
                          </p:cTn>
                        </p:par>
                      </p:childTnLst>
                    </p:cTn>
                  </p:par>
                  <p:par>
                    <p:cTn id="39" fill="hold">
                      <p:stCondLst>
                        <p:cond delay="indefinite"/>
                      </p:stCondLst>
                      <p:childTnLst>
                        <p:par>
                          <p:cTn id="40" fill="hold">
                            <p:stCondLst>
                              <p:cond delay="0"/>
                            </p:stCondLst>
                            <p:childTnLst>
                              <p:par>
                                <p:cTn id="41" presetID="50" presetClass="path" presetSubtype="0" accel="50000" decel="50000" fill="hold" grpId="2" nodeType="clickEffect">
                                  <p:stCondLst>
                                    <p:cond delay="0"/>
                                  </p:stCondLst>
                                  <p:childTnLst>
                                    <p:animMotion origin="layout" path="M 0.21736 -0.00069 L 0.23923 -0.00069 C 0.2493 -0.00069 0.26163 0.03843 0.26163 0.0706 L 0.26163 0.14259 " pathEditMode="relative" rAng="0" ptsTypes="AAAA">
                                      <p:cBhvr>
                                        <p:cTn id="42" dur="1500" fill="hold"/>
                                        <p:tgtEl>
                                          <p:spTgt spid="11"/>
                                        </p:tgtEl>
                                        <p:attrNameLst>
                                          <p:attrName>ppt_x</p:attrName>
                                          <p:attrName>ppt_y</p:attrName>
                                        </p:attrNameLst>
                                      </p:cBhvr>
                                      <p:rCtr x="2205" y="7153"/>
                                    </p:animMotion>
                                  </p:childTnLst>
                                </p:cTn>
                              </p:par>
                            </p:childTnLst>
                          </p:cTn>
                        </p:par>
                        <p:par>
                          <p:cTn id="43" fill="hold">
                            <p:stCondLst>
                              <p:cond delay="1500"/>
                            </p:stCondLst>
                            <p:childTnLst>
                              <p:par>
                                <p:cTn id="44" presetID="63" presetClass="path" presetSubtype="0" accel="50000" decel="50000" fill="hold" grpId="4" nodeType="afterEffect">
                                  <p:stCondLst>
                                    <p:cond delay="0"/>
                                  </p:stCondLst>
                                  <p:childTnLst>
                                    <p:animMotion origin="layout" path="M 0.26163 0.14259 L 0.3717 0.14259 " pathEditMode="fixed" rAng="0" ptsTypes="AA">
                                      <p:cBhvr>
                                        <p:cTn id="45" dur="1250" fill="hold"/>
                                        <p:tgtEl>
                                          <p:spTgt spid="11"/>
                                        </p:tgtEl>
                                        <p:attrNameLst>
                                          <p:attrName>ppt_x</p:attrName>
                                          <p:attrName>ppt_y</p:attrName>
                                        </p:attrNameLst>
                                      </p:cBhvr>
                                      <p:rCtr x="5503" y="0"/>
                                    </p:animMotion>
                                  </p:childTnLst>
                                </p:cTn>
                              </p:par>
                            </p:childTnLst>
                          </p:cTn>
                        </p:par>
                        <p:par>
                          <p:cTn id="46" fill="hold">
                            <p:stCondLst>
                              <p:cond delay="2750"/>
                            </p:stCondLst>
                            <p:childTnLst>
                              <p:par>
                                <p:cTn id="47" presetID="63" presetClass="path" presetSubtype="0" accel="50000" decel="50000" fill="hold" grpId="5" nodeType="afterEffect">
                                  <p:stCondLst>
                                    <p:cond delay="0"/>
                                  </p:stCondLst>
                                  <p:childTnLst>
                                    <p:animMotion origin="layout" path="M 0.3717 0.14259 L 0.58958 0.14421 " pathEditMode="relative" rAng="0" ptsTypes="AA">
                                      <p:cBhvr>
                                        <p:cTn id="48" dur="2000" fill="hold"/>
                                        <p:tgtEl>
                                          <p:spTgt spid="11"/>
                                        </p:tgtEl>
                                        <p:attrNameLst>
                                          <p:attrName>ppt_x</p:attrName>
                                          <p:attrName>ppt_y</p:attrName>
                                        </p:attrNameLst>
                                      </p:cBhvr>
                                      <p:rCtr x="10885" y="69"/>
                                    </p:animMotion>
                                  </p:childTnLst>
                                </p:cTn>
                              </p:par>
                            </p:childTnLst>
                          </p:cTn>
                        </p:par>
                      </p:childTnLst>
                    </p:cTn>
                  </p:par>
                  <p:par>
                    <p:cTn id="49" fill="hold">
                      <p:stCondLst>
                        <p:cond delay="indefinite"/>
                      </p:stCondLst>
                      <p:childTnLst>
                        <p:par>
                          <p:cTn id="50" fill="hold">
                            <p:stCondLst>
                              <p:cond delay="0"/>
                            </p:stCondLst>
                            <p:childTnLst>
                              <p:par>
                                <p:cTn id="51" presetID="43" presetClass="path" presetSubtype="0" accel="50000" decel="50000" fill="hold" grpId="10" nodeType="clickEffect">
                                  <p:stCondLst>
                                    <p:cond delay="0"/>
                                  </p:stCondLst>
                                  <p:childTnLst>
                                    <p:animMotion origin="layout" path="M 0.58958 0.14421 L 0.60451 0.14421 C 0.61111 0.14421 0.61944 0.10417 0.61944 0.07176 L 0.61944 -0.00023 " pathEditMode="relative" rAng="0" ptsTypes="AAAA">
                                      <p:cBhvr>
                                        <p:cTn id="52" dur="1500" fill="hold"/>
                                        <p:tgtEl>
                                          <p:spTgt spid="11"/>
                                        </p:tgtEl>
                                        <p:attrNameLst>
                                          <p:attrName>ppt_x</p:attrName>
                                          <p:attrName>ppt_y</p:attrName>
                                        </p:attrNameLst>
                                      </p:cBhvr>
                                      <p:rCtr x="1493" y="-7222"/>
                                    </p:animMotion>
                                  </p:childTnLst>
                                </p:cTn>
                              </p:par>
                            </p:childTnLst>
                          </p:cTn>
                        </p:par>
                        <p:par>
                          <p:cTn id="53" fill="hold">
                            <p:stCondLst>
                              <p:cond delay="1500"/>
                            </p:stCondLst>
                            <p:childTnLst>
                              <p:par>
                                <p:cTn id="54" presetID="63" presetClass="path" presetSubtype="0" decel="50000" fill="hold" grpId="11" nodeType="afterEffect">
                                  <p:stCondLst>
                                    <p:cond delay="0"/>
                                  </p:stCondLst>
                                  <p:childTnLst>
                                    <p:animMotion origin="layout" path="M 0.61788 0.00093 L 0.65121 -1.48148E-6 " pathEditMode="relative" rAng="0" ptsTypes="AA">
                                      <p:cBhvr>
                                        <p:cTn id="55" dur="750" fill="hold"/>
                                        <p:tgtEl>
                                          <p:spTgt spid="11"/>
                                        </p:tgtEl>
                                        <p:attrNameLst>
                                          <p:attrName>ppt_x</p:attrName>
                                          <p:attrName>ppt_y</p:attrName>
                                        </p:attrNameLst>
                                      </p:cBhvr>
                                      <p:rCtr x="1667" y="-46"/>
                                    </p:animMotion>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2" nodeType="clickEffect">
                                  <p:stCondLst>
                                    <p:cond delay="0"/>
                                  </p:stCondLst>
                                  <p:childTnLst>
                                    <p:set>
                                      <p:cBhvr>
                                        <p:cTn id="59" dur="1" fill="hold">
                                          <p:stCondLst>
                                            <p:cond delay="0"/>
                                          </p:stCondLst>
                                        </p:cTn>
                                        <p:tgtEl>
                                          <p:spTgt spid="11"/>
                                        </p:tgtEl>
                                        <p:attrNameLst>
                                          <p:attrName>style.visibility</p:attrName>
                                        </p:attrNameLst>
                                      </p:cBhvr>
                                      <p:to>
                                        <p:strVal val="hidden"/>
                                      </p:to>
                                    </p:set>
                                  </p:childTnLst>
                                </p:cTn>
                              </p:par>
                              <p:par>
                                <p:cTn id="60" presetID="1" presetClass="entr" presetSubtype="0" fill="hold" grpId="0" nodeType="withEffect">
                                  <p:stCondLst>
                                    <p:cond delay="0"/>
                                  </p:stCondLst>
                                  <p:childTnLst>
                                    <p:set>
                                      <p:cBhvr>
                                        <p:cTn id="61" dur="1" fill="hold">
                                          <p:stCondLst>
                                            <p:cond delay="0"/>
                                          </p:stCondLst>
                                        </p:cTn>
                                        <p:tgtEl>
                                          <p:spTgt spid="17"/>
                                        </p:tgtEl>
                                        <p:attrNameLst>
                                          <p:attrName>style.visibility</p:attrName>
                                        </p:attrNameLst>
                                      </p:cBhvr>
                                      <p:to>
                                        <p:strVal val="visible"/>
                                      </p:to>
                                    </p:set>
                                  </p:childTnLst>
                                </p:cTn>
                              </p:par>
                            </p:childTnLst>
                          </p:cTn>
                        </p:par>
                        <p:par>
                          <p:cTn id="62" fill="hold">
                            <p:stCondLst>
                              <p:cond delay="0"/>
                            </p:stCondLst>
                            <p:childTnLst>
                              <p:par>
                                <p:cTn id="63" presetID="50" presetClass="path" presetSubtype="0" accel="50000" decel="50000" fill="hold" grpId="1" nodeType="afterEffect">
                                  <p:stCondLst>
                                    <p:cond delay="0"/>
                                  </p:stCondLst>
                                  <p:childTnLst>
                                    <p:animMotion origin="layout" path="M -0.00052 -0.00069 L 0.02135 -0.00069 C 0.03142 -0.00069 0.04375 0.0382 0.04375 0.07037 L 0.04375 0.1419 " pathEditMode="relative" rAng="0" ptsTypes="AAAA">
                                      <p:cBhvr>
                                        <p:cTn id="64" dur="1500" fill="hold"/>
                                        <p:tgtEl>
                                          <p:spTgt spid="17"/>
                                        </p:tgtEl>
                                        <p:attrNameLst>
                                          <p:attrName>ppt_x</p:attrName>
                                          <p:attrName>ppt_y</p:attrName>
                                        </p:attrNameLst>
                                      </p:cBhvr>
                                      <p:rCtr x="2205" y="7130"/>
                                    </p:animMotion>
                                  </p:childTnLst>
                                </p:cTn>
                              </p:par>
                              <p:par>
                                <p:cTn id="65" presetID="1" presetClass="entr" presetSubtype="0" fill="hold" grpId="3" nodeType="with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50" presetClass="path" presetSubtype="0" accel="50000" decel="50000" fill="hold" grpId="0" nodeType="withEffect">
                                  <p:stCondLst>
                                    <p:cond delay="0"/>
                                  </p:stCondLst>
                                  <p:childTnLst>
                                    <p:animMotion origin="layout" path="M -0.00052 -0.00069 L 0.02257 -0.00069 C 0.03316 -0.00069 0.04618 -0.03796 0.04618 -0.06782 L 0.04618 -0.13356 " pathEditMode="relative" rAng="0" ptsTypes="AAAA">
                                      <p:cBhvr>
                                        <p:cTn id="68" dur="1500" fill="hold"/>
                                        <p:tgtEl>
                                          <p:spTgt spid="18"/>
                                        </p:tgtEl>
                                        <p:attrNameLst>
                                          <p:attrName>ppt_x</p:attrName>
                                          <p:attrName>ppt_y</p:attrName>
                                        </p:attrNameLst>
                                      </p:cBhvr>
                                      <p:rCtr x="2326" y="-6644"/>
                                    </p:animMotion>
                                  </p:childTnLst>
                                </p:cTn>
                              </p:par>
                            </p:childTnLst>
                          </p:cTn>
                        </p:par>
                      </p:childTnLst>
                    </p:cTn>
                  </p:par>
                  <p:par>
                    <p:cTn id="69" fill="hold">
                      <p:stCondLst>
                        <p:cond delay="indefinite"/>
                      </p:stCondLst>
                      <p:childTnLst>
                        <p:par>
                          <p:cTn id="70" fill="hold">
                            <p:stCondLst>
                              <p:cond delay="0"/>
                            </p:stCondLst>
                            <p:childTnLst>
                              <p:par>
                                <p:cTn id="71" presetID="63" presetClass="path" presetSubtype="0" accel="50000" decel="50000" fill="hold" grpId="2" nodeType="clickEffect">
                                  <p:stCondLst>
                                    <p:cond delay="0"/>
                                  </p:stCondLst>
                                  <p:childTnLst>
                                    <p:animMotion origin="layout" path="M 0.04375 -0.13495 L 0.375 -0.13333 " pathEditMode="fixed" rAng="0" ptsTypes="AA">
                                      <p:cBhvr>
                                        <p:cTn id="72" dur="2000" fill="hold"/>
                                        <p:tgtEl>
                                          <p:spTgt spid="18"/>
                                        </p:tgtEl>
                                        <p:attrNameLst>
                                          <p:attrName>ppt_x</p:attrName>
                                          <p:attrName>ppt_y</p:attrName>
                                        </p:attrNameLst>
                                      </p:cBhvr>
                                      <p:rCtr x="16493" y="-23"/>
                                    </p:animMotion>
                                  </p:childTnLst>
                                </p:cTn>
                              </p:par>
                              <p:par>
                                <p:cTn id="73" presetID="63" presetClass="path" presetSubtype="0" accel="50000" decel="50000" fill="hold" grpId="4" nodeType="withEffect">
                                  <p:stCondLst>
                                    <p:cond delay="0"/>
                                  </p:stCondLst>
                                  <p:childTnLst>
                                    <p:animMotion origin="layout" path="M 0.04375 0.14259 L 0.28837 0.14352 " pathEditMode="relative" rAng="0" ptsTypes="AA">
                                      <p:cBhvr>
                                        <p:cTn id="74" dur="1500" fill="hold"/>
                                        <p:tgtEl>
                                          <p:spTgt spid="17"/>
                                        </p:tgtEl>
                                        <p:attrNameLst>
                                          <p:attrName>ppt_x</p:attrName>
                                          <p:attrName>ppt_y</p:attrName>
                                        </p:attrNameLst>
                                      </p:cBhvr>
                                      <p:rCtr x="12222" y="46"/>
                                    </p:animMotion>
                                  </p:childTnLst>
                                </p:cTn>
                              </p:par>
                            </p:childTnLst>
                          </p:cTn>
                        </p:par>
                      </p:childTnLst>
                    </p:cTn>
                  </p:par>
                  <p:par>
                    <p:cTn id="75" fill="hold">
                      <p:stCondLst>
                        <p:cond delay="indefinite"/>
                      </p:stCondLst>
                      <p:childTnLst>
                        <p:par>
                          <p:cTn id="76" fill="hold">
                            <p:stCondLst>
                              <p:cond delay="0"/>
                            </p:stCondLst>
                            <p:childTnLst>
                              <p:par>
                                <p:cTn id="77" presetID="63" presetClass="path" presetSubtype="0" accel="50000" decel="50000" fill="hold" grpId="7" nodeType="clickEffect">
                                  <p:stCondLst>
                                    <p:cond delay="0"/>
                                  </p:stCondLst>
                                  <p:childTnLst>
                                    <p:animMotion origin="layout" path="M 0.28837 0.14352 L 0.3717 0.14421 " pathEditMode="relative" rAng="0" ptsTypes="AA">
                                      <p:cBhvr>
                                        <p:cTn id="78" dur="1000" fill="hold"/>
                                        <p:tgtEl>
                                          <p:spTgt spid="17"/>
                                        </p:tgtEl>
                                        <p:attrNameLst>
                                          <p:attrName>ppt_x</p:attrName>
                                          <p:attrName>ppt_y</p:attrName>
                                        </p:attrNameLst>
                                      </p:cBhvr>
                                      <p:rCtr x="4375" y="-23"/>
                                    </p:animMotion>
                                  </p:childTnLst>
                                </p:cTn>
                              </p:par>
                            </p:childTnLst>
                          </p:cTn>
                        </p:par>
                      </p:childTnLst>
                    </p:cTn>
                  </p:par>
                  <p:par>
                    <p:cTn id="79" fill="hold">
                      <p:stCondLst>
                        <p:cond delay="indefinite"/>
                      </p:stCondLst>
                      <p:childTnLst>
                        <p:par>
                          <p:cTn id="80" fill="hold">
                            <p:stCondLst>
                              <p:cond delay="0"/>
                            </p:stCondLst>
                            <p:childTnLst>
                              <p:par>
                                <p:cTn id="81" presetID="50" presetClass="path" presetSubtype="0" accel="50000" decel="25000" fill="hold" grpId="2" nodeType="clickEffect">
                                  <p:stCondLst>
                                    <p:cond delay="0"/>
                                  </p:stCondLst>
                                  <p:childTnLst>
                                    <p:animMotion origin="layout" path="M 0.3717 0.14421 L 0.38628 0.14421 C 0.39271 0.14421 0.40104 0.09908 0.40104 0.06968 L 0.40104 0.00139 " pathEditMode="relative" rAng="0" ptsTypes="AAAA">
                                      <p:cBhvr>
                                        <p:cTn id="82" dur="1500" fill="hold"/>
                                        <p:tgtEl>
                                          <p:spTgt spid="17"/>
                                        </p:tgtEl>
                                        <p:attrNameLst>
                                          <p:attrName>ppt_x</p:attrName>
                                          <p:attrName>ppt_y</p:attrName>
                                        </p:attrNameLst>
                                      </p:cBhvr>
                                      <p:rCtr x="1458" y="-7153"/>
                                    </p:animMotion>
                                  </p:childTnLst>
                                </p:cTn>
                              </p:par>
                              <p:par>
                                <p:cTn id="83" presetID="50" presetClass="path" presetSubtype="0" accel="50000" decel="50000" fill="hold" grpId="4" nodeType="withEffect">
                                  <p:stCondLst>
                                    <p:cond delay="0"/>
                                  </p:stCondLst>
                                  <p:childTnLst>
                                    <p:animMotion origin="layout" path="M 0.375 -0.13333 L 0.38802 -0.13333 C 0.39375 -0.13333 0.40104 -0.09653 0.40104 -0.0662 L 0.40104 0.00139 " pathEditMode="relative" rAng="0" ptsTypes="AAAA">
                                      <p:cBhvr>
                                        <p:cTn id="84" dur="1500" fill="hold"/>
                                        <p:tgtEl>
                                          <p:spTgt spid="18"/>
                                        </p:tgtEl>
                                        <p:attrNameLst>
                                          <p:attrName>ppt_x</p:attrName>
                                          <p:attrName>ppt_y</p:attrName>
                                        </p:attrNameLst>
                                      </p:cBhvr>
                                      <p:rCtr x="1302" y="6736"/>
                                    </p:animMotion>
                                  </p:childTnLst>
                                </p:cTn>
                              </p:par>
                            </p:childTnLst>
                          </p:cTn>
                        </p:par>
                        <p:par>
                          <p:cTn id="85" fill="hold">
                            <p:stCondLst>
                              <p:cond delay="1500"/>
                            </p:stCondLst>
                            <p:childTnLst>
                              <p:par>
                                <p:cTn id="86" presetID="42" presetClass="path" presetSubtype="0" decel="50000" fill="hold" grpId="3" nodeType="afterEffect">
                                  <p:stCondLst>
                                    <p:cond delay="0"/>
                                  </p:stCondLst>
                                  <p:childTnLst>
                                    <p:animMotion origin="layout" path="M 0.40104 0.00186 L 0.43854 -0.00023 " pathEditMode="relative" rAng="0" ptsTypes="AA">
                                      <p:cBhvr>
                                        <p:cTn id="87" dur="750" fill="hold"/>
                                        <p:tgtEl>
                                          <p:spTgt spid="17"/>
                                        </p:tgtEl>
                                        <p:attrNameLst>
                                          <p:attrName>ppt_x</p:attrName>
                                          <p:attrName>ppt_y</p:attrName>
                                        </p:attrNameLst>
                                      </p:cBhvr>
                                      <p:rCtr x="1892" y="-208"/>
                                    </p:animMotion>
                                  </p:childTnLst>
                                </p:cTn>
                              </p:par>
                              <p:par>
                                <p:cTn id="88" presetID="1" presetClass="exit" presetSubtype="0" fill="hold" grpId="5" nodeType="withEffect">
                                  <p:stCondLst>
                                    <p:cond delay="0"/>
                                  </p:stCondLst>
                                  <p:childTnLst>
                                    <p:set>
                                      <p:cBhvr>
                                        <p:cTn id="89" dur="1" fill="hold">
                                          <p:stCondLst>
                                            <p:cond delay="0"/>
                                          </p:stCondLst>
                                        </p:cTn>
                                        <p:tgtEl>
                                          <p:spTgt spid="18"/>
                                        </p:tgtEl>
                                        <p:attrNameLst>
                                          <p:attrName>style.visibility</p:attrName>
                                        </p:attrNameLst>
                                      </p:cBhvr>
                                      <p:to>
                                        <p:strVal val="hidden"/>
                                      </p:to>
                                    </p:set>
                                  </p:childTnLst>
                                </p:cTn>
                              </p:par>
                            </p:childTnLst>
                          </p:cTn>
                        </p:par>
                      </p:childTnLst>
                    </p:cTn>
                  </p:par>
                  <p:par>
                    <p:cTn id="90" fill="hold">
                      <p:stCondLst>
                        <p:cond delay="indefinite"/>
                      </p:stCondLst>
                      <p:childTnLst>
                        <p:par>
                          <p:cTn id="91" fill="hold">
                            <p:stCondLst>
                              <p:cond delay="0"/>
                            </p:stCondLst>
                            <p:childTnLst>
                              <p:par>
                                <p:cTn id="92" presetID="63" presetClass="path" presetSubtype="0" accel="50000" decel="50000" fill="hold" grpId="5" nodeType="clickEffect">
                                  <p:stCondLst>
                                    <p:cond delay="0"/>
                                  </p:stCondLst>
                                  <p:childTnLst>
                                    <p:animMotion origin="layout" path="M 0.43854 -0.00023 L 0.63663 -0.00023 " pathEditMode="relative" rAng="0" ptsTypes="AA">
                                      <p:cBhvr>
                                        <p:cTn id="93" dur="1500" fill="hold"/>
                                        <p:tgtEl>
                                          <p:spTgt spid="17"/>
                                        </p:tgtEl>
                                        <p:attrNameLst>
                                          <p:attrName>ppt_x</p:attrName>
                                          <p:attrName>ppt_y</p:attrName>
                                        </p:attrNameLst>
                                      </p:cBhvr>
                                      <p:rCtr x="9896" y="0"/>
                                    </p:animMotion>
                                  </p:childTnLst>
                                </p:cTn>
                              </p:par>
                            </p:childTnLst>
                          </p:cTn>
                        </p:par>
                        <p:par>
                          <p:cTn id="94" fill="hold">
                            <p:stCondLst>
                              <p:cond delay="1500"/>
                            </p:stCondLst>
                            <p:childTnLst>
                              <p:par>
                                <p:cTn id="95" presetID="53" presetClass="exit" presetSubtype="32" fill="hold" grpId="6" nodeType="afterEffect">
                                  <p:stCondLst>
                                    <p:cond delay="0"/>
                                  </p:stCondLst>
                                  <p:childTnLst>
                                    <p:anim calcmode="lin" valueType="num">
                                      <p:cBhvr>
                                        <p:cTn id="96" dur="500"/>
                                        <p:tgtEl>
                                          <p:spTgt spid="17"/>
                                        </p:tgtEl>
                                        <p:attrNameLst>
                                          <p:attrName>ppt_w</p:attrName>
                                        </p:attrNameLst>
                                      </p:cBhvr>
                                      <p:tavLst>
                                        <p:tav tm="0">
                                          <p:val>
                                            <p:strVal val="ppt_w"/>
                                          </p:val>
                                        </p:tav>
                                        <p:tav tm="100000">
                                          <p:val>
                                            <p:fltVal val="0"/>
                                          </p:val>
                                        </p:tav>
                                      </p:tavLst>
                                    </p:anim>
                                    <p:anim calcmode="lin" valueType="num">
                                      <p:cBhvr>
                                        <p:cTn id="97" dur="500"/>
                                        <p:tgtEl>
                                          <p:spTgt spid="17"/>
                                        </p:tgtEl>
                                        <p:attrNameLst>
                                          <p:attrName>ppt_h</p:attrName>
                                        </p:attrNameLst>
                                      </p:cBhvr>
                                      <p:tavLst>
                                        <p:tav tm="0">
                                          <p:val>
                                            <p:strVal val="ppt_h"/>
                                          </p:val>
                                        </p:tav>
                                        <p:tav tm="100000">
                                          <p:val>
                                            <p:fltVal val="0"/>
                                          </p:val>
                                        </p:tav>
                                      </p:tavLst>
                                    </p:anim>
                                    <p:animEffect transition="out" filter="fade">
                                      <p:cBhvr>
                                        <p:cTn id="98" dur="500"/>
                                        <p:tgtEl>
                                          <p:spTgt spid="17"/>
                                        </p:tgtEl>
                                      </p:cBhvr>
                                    </p:animEffect>
                                    <p:set>
                                      <p:cBhvr>
                                        <p:cTn id="99" dur="1" fill="hold">
                                          <p:stCondLst>
                                            <p:cond delay="499"/>
                                          </p:stCondLst>
                                        </p:cTn>
                                        <p:tgtEl>
                                          <p:spTgt spid="17"/>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 presetClass="exit" presetSubtype="0" fill="hold" grpId="1" nodeType="clickEffect">
                                  <p:stCondLst>
                                    <p:cond delay="0"/>
                                  </p:stCondLst>
                                  <p:childTnLst>
                                    <p:set>
                                      <p:cBhvr>
                                        <p:cTn id="103"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6712" grpId="0"/>
      <p:bldP spid="1096713" grpId="0"/>
      <p:bldP spid="11" grpId="0" animBg="1"/>
      <p:bldP spid="11" grpId="1" animBg="1"/>
      <p:bldP spid="11" grpId="2" animBg="1"/>
      <p:bldP spid="11" grpId="3" animBg="1"/>
      <p:bldP spid="11" grpId="4" animBg="1"/>
      <p:bldP spid="11" grpId="5" animBg="1"/>
      <p:bldP spid="11" grpId="6" animBg="1"/>
      <p:bldP spid="11" grpId="7" animBg="1"/>
      <p:bldP spid="11" grpId="8" animBg="1"/>
      <p:bldP spid="11" grpId="9" animBg="1"/>
      <p:bldP spid="11" grpId="10" animBg="1"/>
      <p:bldP spid="11" grpId="11" animBg="1"/>
      <p:bldP spid="11" grpId="12" animBg="1"/>
      <p:bldP spid="17" grpId="0" animBg="1"/>
      <p:bldP spid="17" grpId="1" animBg="1"/>
      <p:bldP spid="17" grpId="2" animBg="1"/>
      <p:bldP spid="17" grpId="3" animBg="1"/>
      <p:bldP spid="17" grpId="4" animBg="1"/>
      <p:bldP spid="17" grpId="5" animBg="1"/>
      <p:bldP spid="17" grpId="6" animBg="1"/>
      <p:bldP spid="17" grpId="7" animBg="1"/>
      <p:bldP spid="18" grpId="0" animBg="1"/>
      <p:bldP spid="18" grpId="1" animBg="1"/>
      <p:bldP spid="18" grpId="2" animBg="1"/>
      <p:bldP spid="18" grpId="3" animBg="1"/>
      <p:bldP spid="18" grpId="4" animBg="1"/>
      <p:bldP spid="18" grpId="5"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114" name="Rectangle 2"/>
          <p:cNvSpPr>
            <a:spLocks noGrp="1" noChangeArrowheads="1"/>
          </p:cNvSpPr>
          <p:nvPr>
            <p:ph type="title"/>
          </p:nvPr>
        </p:nvSpPr>
        <p:spPr/>
        <p:txBody>
          <a:bodyPr/>
          <a:lstStyle/>
          <a:p>
            <a:r>
              <a:rPr lang="en-AU" dirty="0"/>
              <a:t>What join type do we need here?</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t="1" b="601"/>
          <a:stretch/>
        </p:blipFill>
        <p:spPr>
          <a:xfrm>
            <a:off x="1665120" y="1969243"/>
            <a:ext cx="8539534" cy="3958988"/>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85905" y="4152684"/>
            <a:ext cx="545770" cy="819900"/>
          </a:xfrm>
          <a:prstGeom prst="rect">
            <a:avLst/>
          </a:prstGeom>
        </p:spPr>
      </p:pic>
    </p:spTree>
    <p:extLst>
      <p:ext uri="{BB962C8B-B14F-4D97-AF65-F5344CB8AC3E}">
        <p14:creationId xmlns:p14="http://schemas.microsoft.com/office/powerpoint/2010/main" val="1838939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3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ou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7" name="Rectangle 2"/>
          <p:cNvSpPr>
            <a:spLocks noChangeArrowheads="1"/>
          </p:cNvSpPr>
          <p:nvPr/>
        </p:nvSpPr>
        <p:spPr bwMode="auto">
          <a:xfrm>
            <a:off x="7902171" y="5183396"/>
            <a:ext cx="6324650" cy="1077630"/>
          </a:xfrm>
          <a:prstGeom prst="rect">
            <a:avLst/>
          </a:prstGeom>
          <a:noFill/>
          <a:ln w="12700">
            <a:noFill/>
            <a:miter lim="800000"/>
            <a:headEnd/>
            <a:tailEnd/>
          </a:ln>
        </p:spPr>
        <p:txBody>
          <a:bodyPr lIns="32970" tIns="32970" rIns="32970" bIns="32970"/>
          <a:lstStyle/>
          <a:p>
            <a:pPr marL="0" marR="0" lvl="0" indent="0" algn="l" defTabSz="703374" rtl="0" eaLnBrk="1" fontAlgn="auto" latinLnBrk="0" hangingPunct="1">
              <a:lnSpc>
                <a:spcPct val="100000"/>
              </a:lnSpc>
              <a:spcBef>
                <a:spcPts val="0"/>
              </a:spcBef>
              <a:spcAft>
                <a:spcPts val="0"/>
              </a:spcAft>
              <a:buClrTx/>
              <a:buSzTx/>
              <a:buFontTx/>
              <a:buNone/>
              <a:tabLst/>
              <a:defRPr/>
            </a:pPr>
            <a:endParaRPr kumimoji="0" lang="en-AU" sz="2308" b="1" i="0" u="none" strike="noStrike" kern="1200" cap="none" spc="0" normalizeH="0" baseline="0" noProof="0">
              <a:ln>
                <a:noFill/>
              </a:ln>
              <a:solidFill>
                <a:srgbClr val="5B6973"/>
              </a:solidFill>
              <a:effectLst/>
              <a:uLnTx/>
              <a:uFillTx/>
              <a:latin typeface="Tw Cen MT" panose="020B0602020104020603"/>
              <a:ea typeface="+mn-ea"/>
              <a:cs typeface="ＭＳ Ｐゴシック"/>
            </a:endParaRPr>
          </a:p>
        </p:txBody>
      </p:sp>
      <p:sp>
        <p:nvSpPr>
          <p:cNvPr id="700418" name="Rectangle 3"/>
          <p:cNvSpPr>
            <a:spLocks noGrp="1" noChangeArrowheads="1"/>
          </p:cNvSpPr>
          <p:nvPr>
            <p:ph type="title"/>
          </p:nvPr>
        </p:nvSpPr>
        <p:spPr/>
        <p:txBody>
          <a:bodyPr>
            <a:normAutofit/>
          </a:bodyPr>
          <a:lstStyle/>
          <a:p>
            <a:r>
              <a:rPr lang="en-AU" dirty="0"/>
              <a:t>Business Objects (aka </a:t>
            </a:r>
            <a:r>
              <a:rPr lang="en-AU" dirty="0" err="1"/>
              <a:t>artifacts</a:t>
            </a:r>
            <a:r>
              <a:rPr lang="en-AU" dirty="0"/>
              <a:t>)</a:t>
            </a:r>
          </a:p>
        </p:txBody>
      </p:sp>
      <p:sp>
        <p:nvSpPr>
          <p:cNvPr id="5" name="Content Placeholder 4">
            <a:extLst>
              <a:ext uri="{FF2B5EF4-FFF2-40B4-BE49-F238E27FC236}">
                <a16:creationId xmlns:a16="http://schemas.microsoft.com/office/drawing/2014/main" id="{BD701881-EC93-B84C-8BB7-806D1D9DF236}"/>
              </a:ext>
            </a:extLst>
          </p:cNvPr>
          <p:cNvSpPr>
            <a:spLocks noGrp="1"/>
          </p:cNvSpPr>
          <p:nvPr>
            <p:ph idx="1"/>
          </p:nvPr>
        </p:nvSpPr>
        <p:spPr>
          <a:xfrm>
            <a:off x="763499" y="1870055"/>
            <a:ext cx="5612450" cy="4402729"/>
          </a:xfrm>
        </p:spPr>
        <p:txBody>
          <a:bodyPr/>
          <a:lstStyle/>
          <a:p>
            <a:pPr marL="0" indent="0">
              <a:buNone/>
            </a:pPr>
            <a:r>
              <a:rPr lang="en-US" dirty="0"/>
              <a:t>Can be:</a:t>
            </a:r>
          </a:p>
          <a:p>
            <a:r>
              <a:rPr lang="en-US" dirty="0"/>
              <a:t>Physical or digital information artifacts (e.g. an order on paper, an invoice on PDF)</a:t>
            </a:r>
          </a:p>
          <a:p>
            <a:r>
              <a:rPr lang="en-US" dirty="0"/>
              <a:t>Physical material (e.g. a box containing the ordered goods)</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17DA65ED-F1C7-4087-AB21-3BE856A544E0}" type="slidenum">
              <a:rPr kumimoji="0" lang="de-DE" sz="1000" b="0" i="0" u="none" strike="noStrike" kern="1200" cap="none"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de-DE" sz="1000" b="0" i="0" u="none" strike="noStrike" kern="1200" cap="none"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pic>
        <p:nvPicPr>
          <p:cNvPr id="2542600" name="Picture 8" descr="http://pixabay.com/static/uploads/photo/2013/07/12/15/56/word-document-150594_640.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64913" y="2580968"/>
            <a:ext cx="848694" cy="1061296"/>
          </a:xfrm>
          <a:prstGeom prst="rect">
            <a:avLst/>
          </a:prstGeom>
          <a:noFill/>
          <a:extLst>
            <a:ext uri="{909E8E84-426E-40DD-AFC4-6F175D3DCCD1}">
              <a14:hiddenFill xmlns:a14="http://schemas.microsoft.com/office/drawing/2010/main">
                <a:solidFill>
                  <a:srgbClr val="FFFFFF"/>
                </a:solidFill>
              </a14:hiddenFill>
            </a:ext>
          </a:extLst>
        </p:spPr>
      </p:pic>
      <p:pic>
        <p:nvPicPr>
          <p:cNvPr id="2542604" name="Picture 12" descr="http://www.ju.edu.jo/images/pdf.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8231" y="3086734"/>
            <a:ext cx="921625" cy="921625"/>
          </a:xfrm>
          <a:prstGeom prst="rect">
            <a:avLst/>
          </a:prstGeom>
          <a:noFill/>
          <a:extLst>
            <a:ext uri="{909E8E84-426E-40DD-AFC4-6F175D3DCCD1}">
              <a14:hiddenFill xmlns:a14="http://schemas.microsoft.com/office/drawing/2010/main">
                <a:solidFill>
                  <a:srgbClr val="FFFFFF"/>
                </a:solidFill>
              </a14:hiddenFill>
            </a:ext>
          </a:extLst>
        </p:spPr>
      </p:pic>
      <p:pic>
        <p:nvPicPr>
          <p:cNvPr id="2542608" name="Picture 16" descr="http://pixabay.com/static/uploads/photo/2014/03/25/15/25/cardboard-box-296818_640.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547124" y="4236362"/>
            <a:ext cx="1100293" cy="1148536"/>
          </a:xfrm>
          <a:prstGeom prst="rect">
            <a:avLst/>
          </a:prstGeom>
          <a:noFill/>
          <a:extLst>
            <a:ext uri="{909E8E84-426E-40DD-AFC4-6F175D3DCCD1}">
              <a14:hiddenFill xmlns:a14="http://schemas.microsoft.com/office/drawing/2010/main">
                <a:solidFill>
                  <a:srgbClr val="FFFFFF"/>
                </a:solidFill>
              </a14:hiddenFill>
            </a:ext>
          </a:extLst>
        </p:spPr>
      </p:pic>
      <p:pic>
        <p:nvPicPr>
          <p:cNvPr id="2542610" name="Picture 18" descr="https://www.purdue.edu/learning/blog/wp-content/uploads/2012/06/paper-stack1.gif"/>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28158" y1="56491" x2="28158" y2="56491"/>
                        <a14:foregroundMark x1="21842" y1="65965" x2="21842" y2="65965"/>
                        <a14:foregroundMark x1="19737" y1="63158" x2="19737" y2="63158"/>
                        <a14:foregroundMark x1="17368" y1="57193" x2="17368" y2="57193"/>
                        <a14:foregroundMark x1="21053" y1="60702" x2="21053" y2="60702"/>
                        <a14:foregroundMark x1="26053" y1="67018" x2="26053" y2="67018"/>
                        <a14:foregroundMark x1="22632" y1="63860" x2="22632" y2="63860"/>
                        <a14:foregroundMark x1="23684" y1="65965" x2="23684" y2="65965"/>
                        <a14:foregroundMark x1="23421" y1="64211" x2="23421" y2="64211"/>
                        <a14:foregroundMark x1="20789" y1="59649" x2="15000" y2="39649"/>
                        <a14:foregroundMark x1="24737" y1="66667" x2="31842" y2="81754"/>
                        <a14:foregroundMark x1="16316" y1="62105" x2="32632" y2="85263"/>
                        <a14:foregroundMark x1="41053" y1="10175" x2="63421" y2="10877"/>
                      </a14:backgroundRemoval>
                    </a14:imgEffect>
                  </a14:imgLayer>
                </a14:imgProps>
              </a:ext>
              <a:ext uri="{28A0092B-C50C-407E-A947-70E740481C1C}">
                <a14:useLocalDpi xmlns:a14="http://schemas.microsoft.com/office/drawing/2010/main" val="0"/>
              </a:ext>
            </a:extLst>
          </a:blip>
          <a:srcRect/>
          <a:stretch>
            <a:fillRect/>
          </a:stretch>
        </p:blipFill>
        <p:spPr bwMode="auto">
          <a:xfrm>
            <a:off x="9983180" y="2976782"/>
            <a:ext cx="1522040" cy="1141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72204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594" name="Rectangle 2"/>
          <p:cNvSpPr>
            <a:spLocks noGrp="1" noChangeArrowheads="1"/>
          </p:cNvSpPr>
          <p:nvPr>
            <p:ph type="title"/>
          </p:nvPr>
        </p:nvSpPr>
        <p:spPr/>
        <p:txBody>
          <a:bodyPr/>
          <a:lstStyle/>
          <a:p>
            <a:r>
              <a:rPr lang="en-AU" dirty="0"/>
              <a:t>Our Order-to-cash process, again</a:t>
            </a:r>
          </a:p>
        </p:txBody>
      </p:sp>
      <p:sp>
        <p:nvSpPr>
          <p:cNvPr id="1006595" name="Rectangle 3"/>
          <p:cNvSpPr>
            <a:spLocks noGrp="1" noChangeArrowheads="1"/>
          </p:cNvSpPr>
          <p:nvPr>
            <p:ph idx="1"/>
          </p:nvPr>
        </p:nvSpPr>
        <p:spPr/>
        <p:txBody>
          <a:bodyPr>
            <a:normAutofit/>
          </a:bodyPr>
          <a:lstStyle/>
          <a:p>
            <a:pPr>
              <a:buFontTx/>
              <a:buNone/>
            </a:pPr>
            <a:endParaRPr lang="en-AU" dirty="0"/>
          </a:p>
          <a:p>
            <a:pPr>
              <a:buFontTx/>
              <a:buNone/>
            </a:pPr>
            <a:endParaRPr lang="en-AU" dirty="0"/>
          </a:p>
          <a:p>
            <a:pPr marL="1588" indent="-1588">
              <a:buNone/>
            </a:pPr>
            <a:endParaRPr lang="en-AU" sz="2400" dirty="0"/>
          </a:p>
          <a:p>
            <a:pPr marL="1588" indent="-1588">
              <a:buNone/>
            </a:pPr>
            <a:endParaRPr lang="en-AU" dirty="0"/>
          </a:p>
          <a:p>
            <a:pPr marL="1588" indent="-1588">
              <a:buNone/>
            </a:pPr>
            <a:endParaRPr lang="en-AU" sz="2400" dirty="0"/>
          </a:p>
          <a:p>
            <a:pPr marL="1588" indent="-1588">
              <a:buNone/>
            </a:pPr>
            <a:endParaRPr lang="en-AU" dirty="0"/>
          </a:p>
          <a:p>
            <a:pPr marL="1588" indent="-1588">
              <a:buNone/>
            </a:pPr>
            <a:endParaRPr lang="en-AU" sz="2400" dirty="0"/>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8" name="Object 15"/>
          <p:cNvGraphicFramePr>
            <a:graphicFrameLocks noChangeAspect="1"/>
          </p:cNvGraphicFramePr>
          <p:nvPr/>
        </p:nvGraphicFramePr>
        <p:xfrm>
          <a:off x="1794799" y="1634893"/>
          <a:ext cx="8804275" cy="2687638"/>
        </p:xfrm>
        <a:graphic>
          <a:graphicData uri="http://schemas.openxmlformats.org/presentationml/2006/ole">
            <mc:AlternateContent xmlns:mc="http://schemas.openxmlformats.org/markup-compatibility/2006">
              <mc:Choice xmlns:v="urn:schemas-microsoft-com:vml" Requires="v">
                <p:oleObj name="Visio" r:id="rId3" imgW="10551602" imgH="3288872" progId="Visio.Drawing.11">
                  <p:embed/>
                </p:oleObj>
              </mc:Choice>
              <mc:Fallback>
                <p:oleObj name="Visio" r:id="rId3" imgW="10551602" imgH="3288872" progId="Visio.Drawing.11">
                  <p:embed/>
                  <p:pic>
                    <p:nvPicPr>
                      <p:cNvPr id="8" name="Object 15"/>
                      <p:cNvPicPr>
                        <a:picLocks noChangeAspect="1" noChangeArrowheads="1"/>
                      </p:cNvPicPr>
                      <p:nvPr/>
                    </p:nvPicPr>
                    <p:blipFill>
                      <a:blip r:embed="rId4"/>
                      <a:srcRect/>
                      <a:stretch>
                        <a:fillRect/>
                      </a:stretch>
                    </p:blipFill>
                    <p:spPr bwMode="auto">
                      <a:xfrm>
                        <a:off x="1794799" y="1634893"/>
                        <a:ext cx="8804275" cy="2687638"/>
                      </a:xfrm>
                      <a:prstGeom prst="rect">
                        <a:avLst/>
                      </a:prstGeom>
                      <a:noFill/>
                      <a:ln>
                        <a:noFill/>
                      </a:ln>
                      <a:effectLst/>
                    </p:spPr>
                  </p:pic>
                </p:oleObj>
              </mc:Fallback>
            </mc:AlternateContent>
          </a:graphicData>
        </a:graphic>
      </p:graphicFrame>
      <p:sp>
        <p:nvSpPr>
          <p:cNvPr id="3" name="Rectangle 2"/>
          <p:cNvSpPr/>
          <p:nvPr/>
        </p:nvSpPr>
        <p:spPr>
          <a:xfrm>
            <a:off x="1024128" y="4523699"/>
            <a:ext cx="10518943" cy="1323439"/>
          </a:xfrm>
          <a:prstGeom prst="rect">
            <a:avLst/>
          </a:prstGeom>
        </p:spPr>
        <p:txBody>
          <a:bodyPr wrap="square">
            <a:spAutoFit/>
          </a:bodyPr>
          <a:lstStyle/>
          <a:p>
            <a:pPr marL="1588" marR="0" lvl="0" indent="-1588" algn="l" defTabSz="457200" rtl="0" eaLnBrk="1" fontAlgn="auto" latinLnBrk="0" hangingPunct="1">
              <a:lnSpc>
                <a:spcPct val="100000"/>
              </a:lnSpc>
              <a:spcBef>
                <a:spcPct val="20000"/>
              </a:spcBef>
              <a:spcAft>
                <a:spcPts val="0"/>
              </a:spcAft>
              <a:buClr>
                <a:prstClr val="black">
                  <a:lumMod val="50000"/>
                  <a:lumOff val="50000"/>
                </a:prstClr>
              </a:buClr>
              <a:buSzTx/>
              <a:buFontTx/>
              <a:buNone/>
              <a:tabLst/>
              <a:defRPr/>
            </a:pP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purchase order document serves as an input to the stock availability check against the Warehouse DB. Based on the outcome of this check, the status of the document is updated, either to “approved” or “rejected”. If the order is approved, an invoice and a shipment notice are produced. The order is then archived on the Orders DB.</a:t>
            </a:r>
          </a:p>
        </p:txBody>
      </p:sp>
    </p:spTree>
    <p:extLst>
      <p:ext uri="{BB962C8B-B14F-4D97-AF65-F5344CB8AC3E}">
        <p14:creationId xmlns:p14="http://schemas.microsoft.com/office/powerpoint/2010/main" val="85330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C893B4-F350-6C42-B0AA-8DCB4DD49293}"/>
              </a:ext>
            </a:extLst>
          </p:cNvPr>
          <p:cNvSpPr/>
          <p:nvPr/>
        </p:nvSpPr>
        <p:spPr>
          <a:xfrm>
            <a:off x="1143786" y="1200795"/>
            <a:ext cx="8585662" cy="1828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004546" name="Rectangle 2"/>
          <p:cNvSpPr>
            <a:spLocks noGrp="1" noChangeArrowheads="1"/>
          </p:cNvSpPr>
          <p:nvPr>
            <p:ph type="title"/>
          </p:nvPr>
        </p:nvSpPr>
        <p:spPr/>
        <p:txBody>
          <a:bodyPr>
            <a:normAutofit/>
          </a:bodyPr>
          <a:lstStyle/>
          <a:p>
            <a:r>
              <a:rPr lang="en-AU" dirty="0"/>
              <a:t>Business Objects in BPMN</a:t>
            </a:r>
          </a:p>
        </p:txBody>
      </p:sp>
      <p:sp>
        <p:nvSpPr>
          <p:cNvPr id="1004547" name="Rectangle 3"/>
          <p:cNvSpPr>
            <a:spLocks noGrp="1" noChangeArrowheads="1"/>
          </p:cNvSpPr>
          <p:nvPr>
            <p:ph idx="1"/>
          </p:nvPr>
        </p:nvSpPr>
        <p:spPr>
          <a:xfrm>
            <a:off x="4921369" y="1641730"/>
            <a:ext cx="5990806" cy="4631054"/>
          </a:xfrm>
        </p:spPr>
        <p:txBody>
          <a:bodyPr>
            <a:noAutofit/>
          </a:bodyPr>
          <a:lstStyle/>
          <a:p>
            <a:pPr marL="0" indent="0">
              <a:buClr>
                <a:prstClr val="black">
                  <a:lumMod val="50000"/>
                  <a:lumOff val="50000"/>
                </a:prstClr>
              </a:buClr>
              <a:buNone/>
            </a:pPr>
            <a:r>
              <a:rPr lang="en-AU" sz="2400" dirty="0"/>
              <a:t>A Data Object captures an artifact required (input) or produced (output) by an activity.</a:t>
            </a:r>
          </a:p>
          <a:p>
            <a:pPr lvl="1"/>
            <a:r>
              <a:rPr lang="en-AU" sz="2400" dirty="0"/>
              <a:t>Can be physical or electronic</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9" name="Object 8"/>
          <p:cNvGraphicFramePr>
            <a:graphicFrameLocks noChangeAspect="1"/>
          </p:cNvGraphicFramePr>
          <p:nvPr/>
        </p:nvGraphicFramePr>
        <p:xfrm>
          <a:off x="1562974" y="1788392"/>
          <a:ext cx="2265362" cy="1824038"/>
        </p:xfrm>
        <a:graphic>
          <a:graphicData uri="http://schemas.openxmlformats.org/presentationml/2006/ole">
            <mc:AlternateContent xmlns:mc="http://schemas.openxmlformats.org/markup-compatibility/2006">
              <mc:Choice xmlns:v="urn:schemas-microsoft-com:vml" Requires="v">
                <p:oleObj name="Visio" r:id="rId3" imgW="2264744" imgH="1823725" progId="Visio.Drawing.11">
                  <p:embed/>
                </p:oleObj>
              </mc:Choice>
              <mc:Fallback>
                <p:oleObj name="Visio" r:id="rId3" imgW="2264744" imgH="1823725" progId="Visio.Drawing.11">
                  <p:embed/>
                  <p:pic>
                    <p:nvPicPr>
                      <p:cNvPr id="9" name="Object 8"/>
                      <p:cNvPicPr>
                        <a:picLocks noChangeAspect="1" noChangeArrowheads="1"/>
                      </p:cNvPicPr>
                      <p:nvPr/>
                    </p:nvPicPr>
                    <p:blipFill>
                      <a:blip r:embed="rId4"/>
                      <a:srcRect/>
                      <a:stretch>
                        <a:fillRect/>
                      </a:stretch>
                    </p:blipFill>
                    <p:spPr bwMode="auto">
                      <a:xfrm>
                        <a:off x="1562974" y="1788392"/>
                        <a:ext cx="2265362" cy="1824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8"/>
          <p:cNvGraphicFramePr>
            <a:graphicFrameLocks noChangeAspect="1"/>
          </p:cNvGraphicFramePr>
          <p:nvPr/>
        </p:nvGraphicFramePr>
        <p:xfrm>
          <a:off x="1616017" y="4537797"/>
          <a:ext cx="2265364" cy="1824038"/>
        </p:xfrm>
        <a:graphic>
          <a:graphicData uri="http://schemas.openxmlformats.org/presentationml/2006/ole">
            <mc:AlternateContent xmlns:mc="http://schemas.openxmlformats.org/markup-compatibility/2006">
              <mc:Choice xmlns:v="urn:schemas-microsoft-com:vml" Requires="v">
                <p:oleObj name="Visio" r:id="rId5" imgW="2264744" imgH="1823725" progId="Visio.Drawing.11">
                  <p:embed/>
                </p:oleObj>
              </mc:Choice>
              <mc:Fallback>
                <p:oleObj name="Visio" r:id="rId5" imgW="2264744" imgH="1823725" progId="Visio.Drawing.11">
                  <p:embed/>
                  <p:pic>
                    <p:nvPicPr>
                      <p:cNvPr id="10" name="Object 8"/>
                      <p:cNvPicPr>
                        <a:picLocks noChangeAspect="1" noChangeArrowheads="1"/>
                      </p:cNvPicPr>
                      <p:nvPr/>
                    </p:nvPicPr>
                    <p:blipFill>
                      <a:blip r:embed="rId6"/>
                      <a:srcRect/>
                      <a:stretch>
                        <a:fillRect/>
                      </a:stretch>
                    </p:blipFill>
                    <p:spPr bwMode="auto">
                      <a:xfrm>
                        <a:off x="1616017" y="4537797"/>
                        <a:ext cx="2265364" cy="1824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Rectangle 5"/>
          <p:cNvSpPr/>
          <p:nvPr/>
        </p:nvSpPr>
        <p:spPr>
          <a:xfrm>
            <a:off x="4748484" y="4053511"/>
            <a:ext cx="5922457" cy="2308324"/>
          </a:xfrm>
          <a:prstGeom prst="rect">
            <a:avLst/>
          </a:prstGeom>
        </p:spPr>
        <p:txBody>
          <a:bodyPr wrap="square">
            <a:spAutoFit/>
          </a:bodyPr>
          <a:lstStyle/>
          <a:p>
            <a:pPr marL="0" marR="0" lvl="0" indent="0" algn="l" defTabSz="1097167" rtl="0" eaLnBrk="1" fontAlgn="auto" latinLnBrk="0" hangingPunct="1">
              <a:lnSpc>
                <a:spcPct val="100000"/>
              </a:lnSpc>
              <a:spcBef>
                <a:spcPts val="0"/>
              </a:spcBef>
              <a:spcAft>
                <a:spcPts val="0"/>
              </a:spcAft>
              <a:buClr>
                <a:prstClr val="black">
                  <a:lumMod val="50000"/>
                  <a:lumOff val="50000"/>
                </a:prstClr>
              </a:buClr>
              <a:buSzTx/>
              <a:buFont typeface="Wingdings" charset="2"/>
              <a:buNone/>
              <a:tabLst/>
              <a:defRPr/>
            </a:pPr>
            <a:r>
              <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 Data Store is a place containing data objects that must be persisted beyond the duration of a process instance.</a:t>
            </a:r>
          </a:p>
          <a:p>
            <a:pPr marL="0" marR="0" lvl="0" indent="0" algn="l" defTabSz="1097167" rtl="0" eaLnBrk="1" fontAlgn="auto" latinLnBrk="0" hangingPunct="1">
              <a:lnSpc>
                <a:spcPct val="100000"/>
              </a:lnSpc>
              <a:spcBef>
                <a:spcPts val="0"/>
              </a:spcBef>
              <a:spcAft>
                <a:spcPts val="0"/>
              </a:spcAft>
              <a:buClr>
                <a:prstClr val="black">
                  <a:lumMod val="50000"/>
                  <a:lumOff val="50000"/>
                </a:prstClr>
              </a:buClr>
              <a:buSzTx/>
              <a:buFont typeface="Wingdings" charset="2"/>
              <a:buNone/>
              <a:tabLst/>
              <a:defRPr/>
            </a:pPr>
            <a:r>
              <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p>
          <a:p>
            <a:pPr marL="0" marR="0" lvl="0" indent="0" algn="l" defTabSz="1097167" rtl="0" eaLnBrk="1" fontAlgn="auto" latinLnBrk="0" hangingPunct="1">
              <a:lnSpc>
                <a:spcPct val="100000"/>
              </a:lnSpc>
              <a:spcBef>
                <a:spcPts val="0"/>
              </a:spcBef>
              <a:spcAft>
                <a:spcPts val="0"/>
              </a:spcAft>
              <a:buClr>
                <a:prstClr val="black">
                  <a:lumMod val="50000"/>
                  <a:lumOff val="50000"/>
                </a:prstClr>
              </a:buClr>
              <a:buSzTx/>
              <a:buFont typeface="Wingdings" charset="2"/>
              <a:buNone/>
              <a:tabLst/>
              <a:defRPr/>
            </a:pPr>
            <a:r>
              <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It is used by an activity to store (as output) or retrieve (as input) data objects.</a:t>
            </a:r>
          </a:p>
        </p:txBody>
      </p:sp>
    </p:spTree>
    <p:extLst>
      <p:ext uri="{BB962C8B-B14F-4D97-AF65-F5344CB8AC3E}">
        <p14:creationId xmlns:p14="http://schemas.microsoft.com/office/powerpoint/2010/main" val="9351306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DD4E0C3-8078-EC4E-82E0-83B8005A2180}"/>
              </a:ext>
            </a:extLst>
          </p:cNvPr>
          <p:cNvSpPr/>
          <p:nvPr/>
        </p:nvSpPr>
        <p:spPr>
          <a:xfrm>
            <a:off x="2202482" y="1729908"/>
            <a:ext cx="8585662" cy="1828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aphicFrame>
        <p:nvGraphicFramePr>
          <p:cNvPr id="8" name="Object 16"/>
          <p:cNvGraphicFramePr>
            <a:graphicFrameLocks noChangeAspect="1"/>
          </p:cNvGraphicFramePr>
          <p:nvPr/>
        </p:nvGraphicFramePr>
        <p:xfrm>
          <a:off x="5626653" y="3124438"/>
          <a:ext cx="762000" cy="2860675"/>
        </p:xfrm>
        <a:graphic>
          <a:graphicData uri="http://schemas.openxmlformats.org/presentationml/2006/ole">
            <mc:AlternateContent xmlns:mc="http://schemas.openxmlformats.org/markup-compatibility/2006">
              <mc:Choice xmlns:v="urn:schemas-microsoft-com:vml" Requires="v">
                <p:oleObj name="Visio" r:id="rId3" imgW="799597" imgH="2862599" progId="Visio.Drawing.11">
                  <p:embed/>
                </p:oleObj>
              </mc:Choice>
              <mc:Fallback>
                <p:oleObj name="Visio" r:id="rId3" imgW="799597" imgH="2862599" progId="Visio.Drawing.11">
                  <p:embed/>
                  <p:pic>
                    <p:nvPicPr>
                      <p:cNvPr id="8" name="Object 16"/>
                      <p:cNvPicPr>
                        <a:picLocks noChangeAspect="1" noChangeArrowheads="1"/>
                      </p:cNvPicPr>
                      <p:nvPr/>
                    </p:nvPicPr>
                    <p:blipFill>
                      <a:blip r:embed="rId4"/>
                      <a:srcRect/>
                      <a:stretch>
                        <a:fillRect/>
                      </a:stretch>
                    </p:blipFill>
                    <p:spPr bwMode="auto">
                      <a:xfrm>
                        <a:off x="5626653" y="3124438"/>
                        <a:ext cx="762000" cy="286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1" name="Object 16"/>
          <p:cNvGraphicFramePr>
            <a:graphicFrameLocks noChangeAspect="1"/>
          </p:cNvGraphicFramePr>
          <p:nvPr/>
        </p:nvGraphicFramePr>
        <p:xfrm>
          <a:off x="7615389" y="640238"/>
          <a:ext cx="2043113" cy="1343026"/>
        </p:xfrm>
        <a:graphic>
          <a:graphicData uri="http://schemas.openxmlformats.org/presentationml/2006/ole">
            <mc:AlternateContent xmlns:mc="http://schemas.openxmlformats.org/markup-compatibility/2006">
              <mc:Choice xmlns:v="urn:schemas-microsoft-com:vml" Requires="v">
                <p:oleObj name="Visio" r:id="rId5" imgW="2144771" imgH="1345173" progId="Visio.Drawing.11">
                  <p:embed/>
                </p:oleObj>
              </mc:Choice>
              <mc:Fallback>
                <p:oleObj name="Visio" r:id="rId5" imgW="2144771" imgH="1345173" progId="Visio.Drawing.11">
                  <p:embed/>
                  <p:pic>
                    <p:nvPicPr>
                      <p:cNvPr id="11" name="Object 16"/>
                      <p:cNvPicPr>
                        <a:picLocks noChangeAspect="1" noChangeArrowheads="1"/>
                      </p:cNvPicPr>
                      <p:nvPr/>
                    </p:nvPicPr>
                    <p:blipFill>
                      <a:blip r:embed="rId6"/>
                      <a:srcRect/>
                      <a:stretch>
                        <a:fillRect/>
                      </a:stretch>
                    </p:blipFill>
                    <p:spPr bwMode="auto">
                      <a:xfrm>
                        <a:off x="7615389" y="640238"/>
                        <a:ext cx="2043113" cy="1343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3" name="Object 15"/>
          <p:cNvGraphicFramePr>
            <a:graphicFrameLocks noChangeAspect="1"/>
          </p:cNvGraphicFramePr>
          <p:nvPr/>
        </p:nvGraphicFramePr>
        <p:xfrm>
          <a:off x="2717549" y="2057636"/>
          <a:ext cx="8804275" cy="2687638"/>
        </p:xfrm>
        <a:graphic>
          <a:graphicData uri="http://schemas.openxmlformats.org/presentationml/2006/ole">
            <mc:AlternateContent xmlns:mc="http://schemas.openxmlformats.org/markup-compatibility/2006">
              <mc:Choice xmlns:v="urn:schemas-microsoft-com:vml" Requires="v">
                <p:oleObj name="Visio" r:id="rId7" imgW="10551602" imgH="3288872" progId="Visio.Drawing.11">
                  <p:embed/>
                </p:oleObj>
              </mc:Choice>
              <mc:Fallback>
                <p:oleObj name="Visio" r:id="rId7" imgW="10551602" imgH="3288872" progId="Visio.Drawing.11">
                  <p:embed/>
                  <p:pic>
                    <p:nvPicPr>
                      <p:cNvPr id="13" name="Object 15"/>
                      <p:cNvPicPr>
                        <a:picLocks noChangeAspect="1" noChangeArrowheads="1"/>
                      </p:cNvPicPr>
                      <p:nvPr/>
                    </p:nvPicPr>
                    <p:blipFill>
                      <a:blip r:embed="rId8"/>
                      <a:srcRect/>
                      <a:stretch>
                        <a:fillRect/>
                      </a:stretch>
                    </p:blipFill>
                    <p:spPr bwMode="auto">
                      <a:xfrm>
                        <a:off x="2717549" y="2057636"/>
                        <a:ext cx="8804275" cy="2687638"/>
                      </a:xfrm>
                      <a:prstGeom prst="rect">
                        <a:avLst/>
                      </a:prstGeom>
                      <a:noFill/>
                      <a:ln>
                        <a:noFill/>
                      </a:ln>
                      <a:effectLst/>
                    </p:spPr>
                  </p:pic>
                </p:oleObj>
              </mc:Fallback>
            </mc:AlternateContent>
          </a:graphicData>
        </a:graphic>
      </p:graphicFrame>
      <p:graphicFrame>
        <p:nvGraphicFramePr>
          <p:cNvPr id="9" name="Object 16"/>
          <p:cNvGraphicFramePr>
            <a:graphicFrameLocks noChangeAspect="1"/>
          </p:cNvGraphicFramePr>
          <p:nvPr/>
        </p:nvGraphicFramePr>
        <p:xfrm>
          <a:off x="4262346" y="1473089"/>
          <a:ext cx="2646362" cy="2846388"/>
        </p:xfrm>
        <a:graphic>
          <a:graphicData uri="http://schemas.openxmlformats.org/presentationml/2006/ole">
            <mc:AlternateContent xmlns:mc="http://schemas.openxmlformats.org/markup-compatibility/2006">
              <mc:Choice xmlns:v="urn:schemas-microsoft-com:vml" Requires="v">
                <p:oleObj name="Visio" r:id="rId9" imgW="2776808" imgH="2848524" progId="Visio.Drawing.11">
                  <p:embed/>
                </p:oleObj>
              </mc:Choice>
              <mc:Fallback>
                <p:oleObj name="Visio" r:id="rId9" imgW="2776808" imgH="2848524" progId="Visio.Drawing.11">
                  <p:embed/>
                  <p:pic>
                    <p:nvPicPr>
                      <p:cNvPr id="9" name="Object 16"/>
                      <p:cNvPicPr>
                        <a:picLocks noChangeAspect="1" noChangeArrowheads="1"/>
                      </p:cNvPicPr>
                      <p:nvPr/>
                    </p:nvPicPr>
                    <p:blipFill>
                      <a:blip r:embed="rId10"/>
                      <a:srcRect/>
                      <a:stretch>
                        <a:fillRect/>
                      </a:stretch>
                    </p:blipFill>
                    <p:spPr bwMode="auto">
                      <a:xfrm>
                        <a:off x="4262346" y="1473089"/>
                        <a:ext cx="2646362" cy="284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07618" name="Rectangle 2"/>
          <p:cNvSpPr>
            <a:spLocks noGrp="1" noChangeArrowheads="1"/>
          </p:cNvSpPr>
          <p:nvPr>
            <p:ph type="title"/>
          </p:nvPr>
        </p:nvSpPr>
        <p:spPr>
          <a:xfrm>
            <a:off x="850384" y="697647"/>
            <a:ext cx="8208000" cy="1084586"/>
          </a:xfrm>
        </p:spPr>
        <p:txBody>
          <a:bodyPr/>
          <a:lstStyle/>
          <a:p>
            <a:r>
              <a:rPr lang="en-AU" dirty="0"/>
              <a:t>Solution</a:t>
            </a:r>
          </a:p>
        </p:txBody>
      </p:sp>
      <p:sp>
        <p:nvSpPr>
          <p:cNvPr id="2" name="Slide Number Placeholder 1"/>
          <p:cNvSpPr>
            <a:spLocks noGrp="1"/>
          </p:cNvSpPr>
          <p:nvPr>
            <p:ph type="sldNum" sz="quarter" idx="12"/>
          </p:nvPr>
        </p:nvSpPr>
        <p:spPr>
          <a:xfrm>
            <a:off x="11083139" y="6166966"/>
            <a:ext cx="973667" cy="274320"/>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29</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6" name="Object 16"/>
          <p:cNvGraphicFramePr>
            <a:graphicFrameLocks noChangeAspect="1"/>
          </p:cNvGraphicFramePr>
          <p:nvPr/>
        </p:nvGraphicFramePr>
        <p:xfrm>
          <a:off x="2496972" y="1430018"/>
          <a:ext cx="1719263" cy="1855788"/>
        </p:xfrm>
        <a:graphic>
          <a:graphicData uri="http://schemas.openxmlformats.org/presentationml/2006/ole">
            <mc:AlternateContent xmlns:mc="http://schemas.openxmlformats.org/markup-compatibility/2006">
              <mc:Choice xmlns:v="urn:schemas-microsoft-com:vml" Requires="v">
                <p:oleObj name="Visio" r:id="rId11" imgW="1804959" imgH="1857237" progId="Visio.Drawing.11">
                  <p:embed/>
                </p:oleObj>
              </mc:Choice>
              <mc:Fallback>
                <p:oleObj name="Visio" r:id="rId11" imgW="1804959" imgH="1857237" progId="Visio.Drawing.11">
                  <p:embed/>
                  <p:pic>
                    <p:nvPicPr>
                      <p:cNvPr id="6" name="Object 16"/>
                      <p:cNvPicPr>
                        <a:picLocks noChangeAspect="1" noChangeArrowheads="1"/>
                      </p:cNvPicPr>
                      <p:nvPr/>
                    </p:nvPicPr>
                    <p:blipFill>
                      <a:blip r:embed="rId12"/>
                      <a:srcRect/>
                      <a:stretch>
                        <a:fillRect/>
                      </a:stretch>
                    </p:blipFill>
                    <p:spPr bwMode="auto">
                      <a:xfrm>
                        <a:off x="2496972" y="1430018"/>
                        <a:ext cx="1719263" cy="18557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16"/>
          <p:cNvGraphicFramePr>
            <a:graphicFrameLocks noChangeAspect="1"/>
          </p:cNvGraphicFramePr>
          <p:nvPr/>
        </p:nvGraphicFramePr>
        <p:xfrm>
          <a:off x="3794876" y="1278736"/>
          <a:ext cx="1728787" cy="2187575"/>
        </p:xfrm>
        <a:graphic>
          <a:graphicData uri="http://schemas.openxmlformats.org/presentationml/2006/ole">
            <mc:AlternateContent xmlns:mc="http://schemas.openxmlformats.org/markup-compatibility/2006">
              <mc:Choice xmlns:v="urn:schemas-microsoft-com:vml" Requires="v">
                <p:oleObj name="Visio" r:id="rId13" imgW="1814342" imgH="2187666" progId="Visio.Drawing.11">
                  <p:embed/>
                </p:oleObj>
              </mc:Choice>
              <mc:Fallback>
                <p:oleObj name="Visio" r:id="rId13" imgW="1814342" imgH="2187666" progId="Visio.Drawing.11">
                  <p:embed/>
                  <p:pic>
                    <p:nvPicPr>
                      <p:cNvPr id="7" name="Object 16"/>
                      <p:cNvPicPr>
                        <a:picLocks noChangeAspect="1" noChangeArrowheads="1"/>
                      </p:cNvPicPr>
                      <p:nvPr/>
                    </p:nvPicPr>
                    <p:blipFill>
                      <a:blip r:embed="rId14"/>
                      <a:srcRect/>
                      <a:stretch>
                        <a:fillRect/>
                      </a:stretch>
                    </p:blipFill>
                    <p:spPr bwMode="auto">
                      <a:xfrm>
                        <a:off x="3794876" y="1278736"/>
                        <a:ext cx="1728787" cy="218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16"/>
          <p:cNvGraphicFramePr>
            <a:graphicFrameLocks noChangeAspect="1"/>
          </p:cNvGraphicFramePr>
          <p:nvPr/>
        </p:nvGraphicFramePr>
        <p:xfrm>
          <a:off x="7345915" y="1330563"/>
          <a:ext cx="2305050" cy="3587750"/>
        </p:xfrm>
        <a:graphic>
          <a:graphicData uri="http://schemas.openxmlformats.org/presentationml/2006/ole">
            <mc:AlternateContent xmlns:mc="http://schemas.openxmlformats.org/markup-compatibility/2006">
              <mc:Choice xmlns:v="urn:schemas-microsoft-com:vml" Requires="v">
                <p:oleObj name="Visio" r:id="rId15" imgW="2417559" imgH="3590480" progId="Visio.Drawing.11">
                  <p:embed/>
                </p:oleObj>
              </mc:Choice>
              <mc:Fallback>
                <p:oleObj name="Visio" r:id="rId15" imgW="2417559" imgH="3590480" progId="Visio.Drawing.11">
                  <p:embed/>
                  <p:pic>
                    <p:nvPicPr>
                      <p:cNvPr id="10" name="Object 16"/>
                      <p:cNvPicPr>
                        <a:picLocks noChangeAspect="1" noChangeArrowheads="1"/>
                      </p:cNvPicPr>
                      <p:nvPr/>
                    </p:nvPicPr>
                    <p:blipFill>
                      <a:blip r:embed="rId16"/>
                      <a:srcRect/>
                      <a:stretch>
                        <a:fillRect/>
                      </a:stretch>
                    </p:blipFill>
                    <p:spPr bwMode="auto">
                      <a:xfrm>
                        <a:off x="7345915" y="1330563"/>
                        <a:ext cx="2305050" cy="358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2" name="Object 8"/>
          <p:cNvGraphicFramePr>
            <a:graphicFrameLocks noChangeAspect="1"/>
          </p:cNvGraphicFramePr>
          <p:nvPr/>
        </p:nvGraphicFramePr>
        <p:xfrm>
          <a:off x="2715749" y="3836612"/>
          <a:ext cx="1312862" cy="1266826"/>
        </p:xfrm>
        <a:graphic>
          <a:graphicData uri="http://schemas.openxmlformats.org/presentationml/2006/ole">
            <mc:AlternateContent xmlns:mc="http://schemas.openxmlformats.org/markup-compatibility/2006">
              <mc:Choice xmlns:v="urn:schemas-microsoft-com:vml" Requires="v">
                <p:oleObj name="Visio" r:id="rId17" imgW="1311661" imgH="1264074" progId="Visio.Drawing.11">
                  <p:embed/>
                </p:oleObj>
              </mc:Choice>
              <mc:Fallback>
                <p:oleObj name="Visio" r:id="rId17" imgW="1311661" imgH="1264074" progId="Visio.Drawing.11">
                  <p:embed/>
                  <p:pic>
                    <p:nvPicPr>
                      <p:cNvPr id="12" name="Object 8"/>
                      <p:cNvPicPr>
                        <a:picLocks noChangeAspect="1" noChangeArrowheads="1"/>
                      </p:cNvPicPr>
                      <p:nvPr/>
                    </p:nvPicPr>
                    <p:blipFill>
                      <a:blip r:embed="rId18"/>
                      <a:srcRect/>
                      <a:stretch>
                        <a:fillRect/>
                      </a:stretch>
                    </p:blipFill>
                    <p:spPr bwMode="auto">
                      <a:xfrm>
                        <a:off x="2715749" y="3836612"/>
                        <a:ext cx="1312862" cy="1266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4" name="Object 8"/>
          <p:cNvGraphicFramePr>
            <a:graphicFrameLocks noChangeAspect="1"/>
          </p:cNvGraphicFramePr>
          <p:nvPr/>
        </p:nvGraphicFramePr>
        <p:xfrm>
          <a:off x="9783285" y="3285807"/>
          <a:ext cx="1312862" cy="1266826"/>
        </p:xfrm>
        <a:graphic>
          <a:graphicData uri="http://schemas.openxmlformats.org/presentationml/2006/ole">
            <mc:AlternateContent xmlns:mc="http://schemas.openxmlformats.org/markup-compatibility/2006">
              <mc:Choice xmlns:v="urn:schemas-microsoft-com:vml" Requires="v">
                <p:oleObj name="Visio" r:id="rId19" imgW="1311661" imgH="1264074" progId="Visio.Drawing.11">
                  <p:embed/>
                </p:oleObj>
              </mc:Choice>
              <mc:Fallback>
                <p:oleObj name="Visio" r:id="rId19" imgW="1311661" imgH="1264074" progId="Visio.Drawing.11">
                  <p:embed/>
                  <p:pic>
                    <p:nvPicPr>
                      <p:cNvPr id="14" name="Object 8"/>
                      <p:cNvPicPr>
                        <a:picLocks noChangeAspect="1" noChangeArrowheads="1"/>
                      </p:cNvPicPr>
                      <p:nvPr/>
                    </p:nvPicPr>
                    <p:blipFill>
                      <a:blip r:embed="rId20"/>
                      <a:srcRect/>
                      <a:stretch>
                        <a:fillRect/>
                      </a:stretch>
                    </p:blipFill>
                    <p:spPr bwMode="auto">
                      <a:xfrm>
                        <a:off x="9783285" y="3285807"/>
                        <a:ext cx="1312862" cy="1266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5" name="Object 16"/>
          <p:cNvGraphicFramePr>
            <a:graphicFrameLocks noChangeAspect="1"/>
          </p:cNvGraphicFramePr>
          <p:nvPr/>
        </p:nvGraphicFramePr>
        <p:xfrm>
          <a:off x="9593096" y="1187839"/>
          <a:ext cx="1136650" cy="1587500"/>
        </p:xfrm>
        <a:graphic>
          <a:graphicData uri="http://schemas.openxmlformats.org/presentationml/2006/ole">
            <mc:AlternateContent xmlns:mc="http://schemas.openxmlformats.org/markup-compatibility/2006">
              <mc:Choice xmlns:v="urn:schemas-microsoft-com:vml" Requires="v">
                <p:oleObj name="Visio" r:id="rId21" imgW="1192358" imgH="1589141" progId="Visio.Drawing.11">
                  <p:embed/>
                </p:oleObj>
              </mc:Choice>
              <mc:Fallback>
                <p:oleObj name="Visio" r:id="rId21" imgW="1192358" imgH="1589141" progId="Visio.Drawing.11">
                  <p:embed/>
                  <p:pic>
                    <p:nvPicPr>
                      <p:cNvPr id="15" name="Object 16"/>
                      <p:cNvPicPr>
                        <a:picLocks noChangeAspect="1" noChangeArrowheads="1"/>
                      </p:cNvPicPr>
                      <p:nvPr/>
                    </p:nvPicPr>
                    <p:blipFill>
                      <a:blip r:embed="rId22"/>
                      <a:srcRect/>
                      <a:stretch>
                        <a:fillRect/>
                      </a:stretch>
                    </p:blipFill>
                    <p:spPr bwMode="auto">
                      <a:xfrm>
                        <a:off x="9593096" y="1187839"/>
                        <a:ext cx="1136650" cy="1587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6" name="Object 16"/>
          <p:cNvGraphicFramePr>
            <a:graphicFrameLocks noChangeAspect="1"/>
          </p:cNvGraphicFramePr>
          <p:nvPr/>
        </p:nvGraphicFramePr>
        <p:xfrm>
          <a:off x="6388653" y="1051215"/>
          <a:ext cx="1439863" cy="1655762"/>
        </p:xfrm>
        <a:graphic>
          <a:graphicData uri="http://schemas.openxmlformats.org/presentationml/2006/ole">
            <mc:AlternateContent xmlns:mc="http://schemas.openxmlformats.org/markup-compatibility/2006">
              <mc:Choice xmlns:v="urn:schemas-microsoft-com:vml" Requires="v">
                <p:oleObj name="Visio" r:id="rId23" imgW="1512734" imgH="1656165" progId="Visio.Drawing.11">
                  <p:embed/>
                </p:oleObj>
              </mc:Choice>
              <mc:Fallback>
                <p:oleObj name="Visio" r:id="rId23" imgW="1512734" imgH="1656165" progId="Visio.Drawing.11">
                  <p:embed/>
                  <p:pic>
                    <p:nvPicPr>
                      <p:cNvPr id="16" name="Object 16"/>
                      <p:cNvPicPr>
                        <a:picLocks noChangeAspect="1" noChangeArrowheads="1"/>
                      </p:cNvPicPr>
                      <p:nvPr/>
                    </p:nvPicPr>
                    <p:blipFill>
                      <a:blip r:embed="rId24"/>
                      <a:srcRect/>
                      <a:stretch>
                        <a:fillRect/>
                      </a:stretch>
                    </p:blipFill>
                    <p:spPr bwMode="auto">
                      <a:xfrm>
                        <a:off x="6388653" y="1051215"/>
                        <a:ext cx="1439863" cy="1655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 name="Rectangle 16"/>
          <p:cNvSpPr/>
          <p:nvPr/>
        </p:nvSpPr>
        <p:spPr>
          <a:xfrm>
            <a:off x="683062" y="5987579"/>
            <a:ext cx="11127938" cy="867930"/>
          </a:xfrm>
          <a:prstGeom prst="rect">
            <a:avLst/>
          </a:prstGeom>
        </p:spPr>
        <p:txBody>
          <a:bodyPr wrap="square">
            <a:spAutoFit/>
          </a:bodyPr>
          <a:lstStyle/>
          <a:p>
            <a:pPr marL="1588" marR="0" lvl="0" indent="-1588" algn="l" defTabSz="457200" rtl="0" eaLnBrk="1" fontAlgn="auto" latinLnBrk="0" hangingPunct="1">
              <a:lnSpc>
                <a:spcPct val="100000"/>
              </a:lnSpc>
              <a:spcBef>
                <a:spcPct val="20000"/>
              </a:spcBef>
              <a:spcAft>
                <a:spcPts val="0"/>
              </a:spcAft>
              <a:buClr>
                <a:prstClr val="black">
                  <a:lumMod val="50000"/>
                  <a:lumOff val="50000"/>
                </a:prstClr>
              </a:buClr>
              <a:buSzTx/>
              <a:buFontTx/>
              <a:buNone/>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purchase order document serves as an input to the stock availability check against the Warehouse DB. Based on the outcome of this check, the status of the document is updated, either to “approved” or “rejected”. If the order is approved, an invoice and a shipment notice are produced. The order is then archived on the Orders DB.</a:t>
            </a:r>
          </a:p>
        </p:txBody>
      </p:sp>
    </p:spTree>
    <p:extLst>
      <p:ext uri="{BB962C8B-B14F-4D97-AF65-F5344CB8AC3E}">
        <p14:creationId xmlns:p14="http://schemas.microsoft.com/office/powerpoint/2010/main" val="30290468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left)">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up)">
                                      <p:cBhvr>
                                        <p:cTn id="21" dur="500"/>
                                        <p:tgtEl>
                                          <p:spTgt spid="9"/>
                                        </p:tgtEl>
                                      </p:cBhvr>
                                    </p:animEffect>
                                  </p:childTnLst>
                                </p:cTn>
                              </p:par>
                            </p:childTnLst>
                          </p:cTn>
                        </p:par>
                        <p:par>
                          <p:cTn id="22" fill="hold">
                            <p:stCondLst>
                              <p:cond delay="500"/>
                            </p:stCondLst>
                            <p:childTnLst>
                              <p:par>
                                <p:cTn id="23" presetID="22" presetClass="entr" presetSubtype="8"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left)">
                                      <p:cBhvr>
                                        <p:cTn id="25" dur="500"/>
                                        <p:tgtEl>
                                          <p:spTgt spid="16"/>
                                        </p:tgtEl>
                                      </p:cBhvr>
                                    </p:animEffect>
                                  </p:childTnLst>
                                </p:cTn>
                              </p:par>
                            </p:childTnLst>
                          </p:cTn>
                        </p:par>
                        <p:par>
                          <p:cTn id="26" fill="hold">
                            <p:stCondLst>
                              <p:cond delay="1000"/>
                            </p:stCondLst>
                            <p:childTnLst>
                              <p:par>
                                <p:cTn id="27" presetID="22" presetClass="entr" presetSubtype="1"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up)">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10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left)">
                                      <p:cBhvr>
                                        <p:cTn id="39" dur="10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up)">
                                      <p:cBhvr>
                                        <p:cTn id="44" dur="500"/>
                                        <p:tgtEl>
                                          <p:spTgt spid="15"/>
                                        </p:tgtEl>
                                      </p:cBhvr>
                                    </p:animEffect>
                                  </p:childTnLst>
                                </p:cTn>
                              </p:par>
                            </p:childTnLst>
                          </p:cTn>
                        </p:par>
                        <p:par>
                          <p:cTn id="45" fill="hold">
                            <p:stCondLst>
                              <p:cond delay="500"/>
                            </p:stCondLst>
                            <p:childTnLst>
                              <p:par>
                                <p:cTn id="46" presetID="22" presetClass="entr" presetSubtype="1" fill="hold" nodeType="after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up)">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r>
              <a:rPr lang="en-US" altLang="en-US" dirty="0">
                <a:ea typeface="ＭＳ Ｐゴシック" panose="020B0600070205080204" pitchFamily="34" charset="-128"/>
              </a:rPr>
              <a:t>BPMN from </a:t>
            </a:r>
            <a:r>
              <a:rPr lang="en-AU" altLang="en-US" dirty="0">
                <a:ea typeface="ＭＳ Ｐゴシック" panose="020B0600070205080204" pitchFamily="34" charset="-128"/>
              </a:rPr>
              <a:t>10,000 miles…</a:t>
            </a:r>
            <a:r>
              <a:rPr lang="en-US" altLang="en-US" dirty="0">
                <a:ea typeface="ＭＳ Ｐゴシック" panose="020B0600070205080204" pitchFamily="34" charset="-128"/>
              </a:rPr>
              <a:t> </a:t>
            </a:r>
            <a:endParaRPr lang="et-EE" altLang="en-US" dirty="0">
              <a:ea typeface="ＭＳ Ｐゴシック" panose="020B0600070205080204" pitchFamily="34" charset="-128"/>
            </a:endParaRPr>
          </a:p>
        </p:txBody>
      </p:sp>
      <p:sp>
        <p:nvSpPr>
          <p:cNvPr id="24578" name="Content Placeholder 2"/>
          <p:cNvSpPr>
            <a:spLocks noGrp="1"/>
          </p:cNvSpPr>
          <p:nvPr>
            <p:ph idx="1"/>
          </p:nvPr>
        </p:nvSpPr>
        <p:spPr>
          <a:xfrm>
            <a:off x="1478978" y="1685880"/>
            <a:ext cx="9420210" cy="1728301"/>
          </a:xfrm>
        </p:spPr>
        <p:txBody>
          <a:bodyPr>
            <a:noAutofit/>
          </a:bodyPr>
          <a:lstStyle/>
          <a:p>
            <a:pPr marL="0" indent="0">
              <a:buNone/>
            </a:pPr>
            <a:r>
              <a:rPr lang="en-AU" sz="2160" dirty="0"/>
              <a:t>Based on popular graphical flowcharts:</a:t>
            </a:r>
          </a:p>
          <a:p>
            <a:pPr>
              <a:buFontTx/>
              <a:buChar char="-"/>
            </a:pPr>
            <a:r>
              <a:rPr lang="en-AU" sz="2160" dirty="0"/>
              <a:t>Core set of notation elements</a:t>
            </a:r>
          </a:p>
          <a:p>
            <a:pPr>
              <a:buFontTx/>
              <a:buChar char="-"/>
            </a:pPr>
            <a:r>
              <a:rPr lang="en-AU" sz="2160" dirty="0"/>
              <a:t>Each core element has various subtypes</a:t>
            </a:r>
          </a:p>
          <a:p>
            <a:pPr marL="0" indent="0">
              <a:buNone/>
            </a:pPr>
            <a:endParaRPr lang="en-AU" altLang="en-US" sz="2160" dirty="0">
              <a:ea typeface="ＭＳ Ｐゴシック" panose="020B0600070205080204" pitchFamily="34" charset="-128"/>
            </a:endParaRPr>
          </a:p>
          <a:p>
            <a:pPr marL="0" indent="0">
              <a:buNone/>
            </a:pPr>
            <a:r>
              <a:rPr lang="en-AU" altLang="en-US" sz="2160" dirty="0">
                <a:ea typeface="ＭＳ Ｐゴシック" panose="020B0600070205080204" pitchFamily="34" charset="-128"/>
              </a:rPr>
              <a:t>A BPMN process model is a graph consisting of four types of </a:t>
            </a:r>
            <a:r>
              <a:rPr lang="en-AU" altLang="en-US" sz="2160" b="1" dirty="0">
                <a:ea typeface="ＭＳ Ｐゴシック" panose="020B0600070205080204" pitchFamily="34" charset="-128"/>
              </a:rPr>
              <a:t>core elements</a:t>
            </a:r>
            <a:r>
              <a:rPr lang="en-AU" altLang="en-US" sz="2160" dirty="0">
                <a:ea typeface="ＭＳ Ｐゴシック" panose="020B0600070205080204" pitchFamily="34" charset="-128"/>
              </a:rPr>
              <a:t>:</a:t>
            </a:r>
          </a:p>
          <a:p>
            <a:endParaRPr lang="et-EE" altLang="en-US" dirty="0">
              <a:ea typeface="ＭＳ Ｐゴシック" panose="020B0600070205080204" pitchFamily="34" charset="-128"/>
            </a:endParaRPr>
          </a:p>
        </p:txBody>
      </p:sp>
      <p:graphicFrame>
        <p:nvGraphicFramePr>
          <p:cNvPr id="5" name="Object 8"/>
          <p:cNvGraphicFramePr>
            <a:graphicFrameLocks noChangeAspect="1"/>
          </p:cNvGraphicFramePr>
          <p:nvPr/>
        </p:nvGraphicFramePr>
        <p:xfrm>
          <a:off x="2039144" y="4079919"/>
          <a:ext cx="1612900" cy="1092200"/>
        </p:xfrm>
        <a:graphic>
          <a:graphicData uri="http://schemas.openxmlformats.org/presentationml/2006/ole">
            <mc:AlternateContent xmlns:mc="http://schemas.openxmlformats.org/markup-compatibility/2006">
              <mc:Choice xmlns:v="urn:schemas-microsoft-com:vml" Requires="v">
                <p:oleObj name="Visio" r:id="rId3" imgW="1117640" imgH="757595" progId="Visio.Drawing.11">
                  <p:embed/>
                </p:oleObj>
              </mc:Choice>
              <mc:Fallback>
                <p:oleObj name="Visio" r:id="rId3" imgW="1117640" imgH="757595" progId="Visio.Drawing.11">
                  <p:embed/>
                  <p:pic>
                    <p:nvPicPr>
                      <p:cNvPr id="5"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39144" y="4079919"/>
                        <a:ext cx="1612900" cy="109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7"/>
          <p:cNvGraphicFramePr>
            <a:graphicFrameLocks noChangeAspect="1"/>
          </p:cNvGraphicFramePr>
          <p:nvPr/>
        </p:nvGraphicFramePr>
        <p:xfrm>
          <a:off x="6838647" y="4125162"/>
          <a:ext cx="1054100" cy="1054100"/>
        </p:xfrm>
        <a:graphic>
          <a:graphicData uri="http://schemas.openxmlformats.org/presentationml/2006/ole">
            <mc:AlternateContent xmlns:mc="http://schemas.openxmlformats.org/markup-compatibility/2006">
              <mc:Choice xmlns:v="urn:schemas-microsoft-com:vml" Requires="v">
                <p:oleObj name="Visio" r:id="rId5" imgW="577572" imgH="577572" progId="Visio.Drawing.11">
                  <p:embed/>
                </p:oleObj>
              </mc:Choice>
              <mc:Fallback>
                <p:oleObj name="Visio" r:id="rId5" imgW="577572" imgH="577572" progId="Visio.Drawing.11">
                  <p:embed/>
                  <p:pic>
                    <p:nvPicPr>
                      <p:cNvPr id="6" name="Object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38647" y="4125162"/>
                        <a:ext cx="1054100" cy="105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10"/>
          <p:cNvGraphicFramePr>
            <a:graphicFrameLocks noChangeAspect="1"/>
          </p:cNvGraphicFramePr>
          <p:nvPr/>
        </p:nvGraphicFramePr>
        <p:xfrm>
          <a:off x="4218339" y="4295026"/>
          <a:ext cx="661987" cy="661987"/>
        </p:xfrm>
        <a:graphic>
          <a:graphicData uri="http://schemas.openxmlformats.org/presentationml/2006/ole">
            <mc:AlternateContent xmlns:mc="http://schemas.openxmlformats.org/markup-compatibility/2006">
              <mc:Choice xmlns:v="urn:schemas-microsoft-com:vml" Requires="v">
                <p:oleObj name="Visio" r:id="rId7" imgW="397550" imgH="397550" progId="Visio.Drawing.11">
                  <p:embed/>
                </p:oleObj>
              </mc:Choice>
              <mc:Fallback>
                <p:oleObj name="Visio" r:id="rId7" imgW="397550" imgH="397550" progId="Visio.Drawing.11">
                  <p:embed/>
                  <p:pic>
                    <p:nvPicPr>
                      <p:cNvPr id="7" name="Object 1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18339" y="4295026"/>
                        <a:ext cx="661987" cy="661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11"/>
          <p:cNvGraphicFramePr>
            <a:graphicFrameLocks noChangeAspect="1"/>
          </p:cNvGraphicFramePr>
          <p:nvPr/>
        </p:nvGraphicFramePr>
        <p:xfrm>
          <a:off x="5183848" y="4288631"/>
          <a:ext cx="714376" cy="714376"/>
        </p:xfrm>
        <a:graphic>
          <a:graphicData uri="http://schemas.openxmlformats.org/presentationml/2006/ole">
            <mc:AlternateContent xmlns:mc="http://schemas.openxmlformats.org/markup-compatibility/2006">
              <mc:Choice xmlns:v="urn:schemas-microsoft-com:vml" Requires="v">
                <p:oleObj name="Visio" r:id="rId9" imgW="428054" imgH="428387" progId="Visio.Drawing.11">
                  <p:embed/>
                </p:oleObj>
              </mc:Choice>
              <mc:Fallback>
                <p:oleObj name="Visio" r:id="rId9" imgW="428054" imgH="428387" progId="Visio.Drawing.11">
                  <p:embed/>
                  <p:pic>
                    <p:nvPicPr>
                      <p:cNvPr id="8" name="Object 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83848" y="4288631"/>
                        <a:ext cx="714376" cy="71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 name="Object 7"/>
          <p:cNvGraphicFramePr>
            <a:graphicFrameLocks noChangeAspect="1"/>
          </p:cNvGraphicFramePr>
          <p:nvPr/>
        </p:nvGraphicFramePr>
        <p:xfrm>
          <a:off x="8594609" y="4526800"/>
          <a:ext cx="1270000" cy="250825"/>
        </p:xfrm>
        <a:graphic>
          <a:graphicData uri="http://schemas.openxmlformats.org/presentationml/2006/ole">
            <mc:AlternateContent xmlns:mc="http://schemas.openxmlformats.org/markup-compatibility/2006">
              <mc:Choice xmlns:v="urn:schemas-microsoft-com:vml" Requires="v">
                <p:oleObj name="Visio" r:id="rId11" imgW="498062" imgH="98762" progId="Visio.Drawing.11">
                  <p:embed/>
                </p:oleObj>
              </mc:Choice>
              <mc:Fallback>
                <p:oleObj name="Visio" r:id="rId11" imgW="498062" imgH="98762" progId="Visio.Drawing.11">
                  <p:embed/>
                  <p:pic>
                    <p:nvPicPr>
                      <p:cNvPr id="9" name="Object 7"/>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594609" y="4526800"/>
                        <a:ext cx="1270000" cy="250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 name="Text Box 9"/>
          <p:cNvSpPr txBox="1">
            <a:spLocks noChangeArrowheads="1"/>
          </p:cNvSpPr>
          <p:nvPr/>
        </p:nvSpPr>
        <p:spPr bwMode="auto">
          <a:xfrm>
            <a:off x="2322053" y="5326332"/>
            <a:ext cx="1047082"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activity</a:t>
            </a:r>
          </a:p>
        </p:txBody>
      </p:sp>
      <p:sp>
        <p:nvSpPr>
          <p:cNvPr id="11" name="Text Box 10"/>
          <p:cNvSpPr txBox="1">
            <a:spLocks noChangeArrowheads="1"/>
          </p:cNvSpPr>
          <p:nvPr/>
        </p:nvSpPr>
        <p:spPr bwMode="auto">
          <a:xfrm>
            <a:off x="6728289" y="5319190"/>
            <a:ext cx="1236236"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a:ln>
                  <a:noFill/>
                </a:ln>
                <a:solidFill>
                  <a:prstClr val="black"/>
                </a:solidFill>
                <a:effectLst/>
                <a:uLnTx/>
                <a:uFillTx/>
                <a:latin typeface="Arial" charset="0"/>
                <a:ea typeface="ＭＳ Ｐゴシック" pitchFamily="34" charset="-128"/>
                <a:cs typeface="+mn-cs"/>
              </a:rPr>
              <a:t>gateway</a:t>
            </a:r>
          </a:p>
        </p:txBody>
      </p:sp>
      <p:sp>
        <p:nvSpPr>
          <p:cNvPr id="12" name="Text Box 9"/>
          <p:cNvSpPr txBox="1">
            <a:spLocks noChangeArrowheads="1"/>
          </p:cNvSpPr>
          <p:nvPr/>
        </p:nvSpPr>
        <p:spPr bwMode="auto">
          <a:xfrm>
            <a:off x="4614531" y="5344570"/>
            <a:ext cx="875561"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
        <p:nvSpPr>
          <p:cNvPr id="13" name="Text Box 8"/>
          <p:cNvSpPr txBox="1">
            <a:spLocks noChangeArrowheads="1"/>
          </p:cNvSpPr>
          <p:nvPr/>
        </p:nvSpPr>
        <p:spPr bwMode="auto">
          <a:xfrm>
            <a:off x="8412043" y="5330181"/>
            <a:ext cx="1500119" cy="769441"/>
          </a:xfrm>
          <a:prstGeom prst="rect">
            <a:avLst/>
          </a:prstGeom>
          <a:noFill/>
          <a:ln w="9525">
            <a:noFill/>
            <a:miter lim="800000"/>
            <a:headEnd/>
            <a:tailEnd/>
          </a:ln>
          <a:effectLst/>
        </p:spPr>
        <p:txBody>
          <a:bodyPr wrap="squar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sequence flow</a:t>
            </a:r>
          </a:p>
        </p:txBody>
      </p:sp>
      <p:sp>
        <p:nvSpPr>
          <p:cNvPr id="14" name="Text Box 9"/>
          <p:cNvSpPr txBox="1">
            <a:spLocks noChangeArrowheads="1"/>
          </p:cNvSpPr>
          <p:nvPr/>
        </p:nvSpPr>
        <p:spPr bwMode="auto">
          <a:xfrm>
            <a:off x="4193371" y="4886736"/>
            <a:ext cx="734496"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start</a:t>
            </a:r>
          </a:p>
        </p:txBody>
      </p:sp>
      <p:sp>
        <p:nvSpPr>
          <p:cNvPr id="15" name="Text Box 9"/>
          <p:cNvSpPr txBox="1">
            <a:spLocks noChangeArrowheads="1"/>
          </p:cNvSpPr>
          <p:nvPr/>
        </p:nvSpPr>
        <p:spPr bwMode="auto">
          <a:xfrm>
            <a:off x="5207867" y="4884810"/>
            <a:ext cx="655949"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end</a:t>
            </a:r>
          </a:p>
        </p:txBody>
      </p:sp>
    </p:spTree>
    <p:extLst>
      <p:ext uri="{BB962C8B-B14F-4D97-AF65-F5344CB8AC3E}">
        <p14:creationId xmlns:p14="http://schemas.microsoft.com/office/powerpoint/2010/main" val="190863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47148" y="431609"/>
            <a:ext cx="9720072" cy="1499616"/>
          </a:xfrm>
        </p:spPr>
        <p:txBody>
          <a:bodyPr/>
          <a:lstStyle/>
          <a:p>
            <a:r>
              <a:rPr lang="en-US" dirty="0"/>
              <a:t>Exercise 6.3</a:t>
            </a:r>
          </a:p>
        </p:txBody>
      </p:sp>
      <p:pic>
        <p:nvPicPr>
          <p:cNvPr id="5" name="Picture 4">
            <a:extLst>
              <a:ext uri="{FF2B5EF4-FFF2-40B4-BE49-F238E27FC236}">
                <a16:creationId xmlns:a16="http://schemas.microsoft.com/office/drawing/2014/main" id="{512B18E5-3056-B04B-94F8-BFA82D649C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6105" y="431609"/>
            <a:ext cx="7416295" cy="6426391"/>
          </a:xfrm>
          <a:prstGeom prst="rect">
            <a:avLst/>
          </a:prstGeom>
        </p:spPr>
      </p:pic>
      <p:sp>
        <p:nvSpPr>
          <p:cNvPr id="2" name="Content Placeholder 1"/>
          <p:cNvSpPr>
            <a:spLocks noGrp="1"/>
          </p:cNvSpPr>
          <p:nvPr>
            <p:ph idx="1"/>
          </p:nvPr>
        </p:nvSpPr>
        <p:spPr>
          <a:xfrm>
            <a:off x="847148" y="3052102"/>
            <a:ext cx="2893667" cy="1618220"/>
          </a:xfrm>
          <a:solidFill>
            <a:schemeClr val="bg1"/>
          </a:solidFill>
        </p:spPr>
        <p:txBody>
          <a:bodyPr>
            <a:normAutofit/>
          </a:bodyPr>
          <a:lstStyle/>
          <a:p>
            <a:pPr marL="0" indent="0">
              <a:buNone/>
            </a:pPr>
            <a:r>
              <a:rPr lang="en-AU" sz="2160" dirty="0"/>
              <a:t>Is there any missing data object or data store in the example below?</a:t>
            </a:r>
          </a:p>
          <a:p>
            <a:pPr marL="0" indent="0">
              <a:buNone/>
            </a:pPr>
            <a:endParaRPr lang="en-AU" sz="2400" dirty="0"/>
          </a:p>
          <a:p>
            <a:pPr marL="0" indent="0">
              <a:buNone/>
            </a:pPr>
            <a:endParaRPr lang="en-AU" sz="2400" dirty="0"/>
          </a:p>
        </p:txBody>
      </p:sp>
    </p:spTree>
    <p:extLst>
      <p:ext uri="{BB962C8B-B14F-4D97-AF65-F5344CB8AC3E}">
        <p14:creationId xmlns:p14="http://schemas.microsoft.com/office/powerpoint/2010/main" val="15279549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7" name="Rectangle 2"/>
          <p:cNvSpPr>
            <a:spLocks noChangeArrowheads="1"/>
          </p:cNvSpPr>
          <p:nvPr/>
        </p:nvSpPr>
        <p:spPr bwMode="auto">
          <a:xfrm>
            <a:off x="2197101" y="3757248"/>
            <a:ext cx="7773988" cy="1356946"/>
          </a:xfrm>
          <a:prstGeom prst="rect">
            <a:avLst/>
          </a:prstGeom>
          <a:noFill/>
          <a:ln w="12700">
            <a:noFill/>
            <a:miter lim="800000"/>
            <a:headEnd/>
            <a:tailEnd/>
          </a:ln>
        </p:spPr>
        <p:txBody>
          <a:bodyPr lIns="32970" tIns="32970" rIns="32970" bIns="32970"/>
          <a:lstStyle/>
          <a:p>
            <a:pPr marL="0" marR="0" lvl="0" indent="0" algn="ctr" defTabSz="703374" rtl="0" eaLnBrk="0" fontAlgn="base" latinLnBrk="0" hangingPunct="0">
              <a:lnSpc>
                <a:spcPct val="100000"/>
              </a:lnSpc>
              <a:spcBef>
                <a:spcPct val="0"/>
              </a:spcBef>
              <a:spcAft>
                <a:spcPct val="0"/>
              </a:spcAft>
              <a:buClrTx/>
              <a:buSzTx/>
              <a:buFontTx/>
              <a:buNone/>
              <a:tabLst/>
              <a:defRPr/>
            </a:pPr>
            <a:endParaRPr kumimoji="0" lang="en-AU" sz="2308" b="1" i="0" u="none" strike="noStrike" kern="1200" cap="none" spc="0" normalizeH="0" baseline="0" noProof="0">
              <a:ln>
                <a:noFill/>
              </a:ln>
              <a:solidFill>
                <a:srgbClr val="5B6973"/>
              </a:solidFill>
              <a:effectLst/>
              <a:uLnTx/>
              <a:uFillTx/>
              <a:latin typeface="Arial" charset="0"/>
              <a:ea typeface="ＭＳ Ｐゴシック" pitchFamily="34" charset="-128"/>
              <a:cs typeface="ＭＳ Ｐゴシック"/>
            </a:endParaRPr>
          </a:p>
        </p:txBody>
      </p:sp>
      <p:sp>
        <p:nvSpPr>
          <p:cNvPr id="700418" name="Rectangle 3"/>
          <p:cNvSpPr>
            <a:spLocks noGrp="1" noChangeArrowheads="1"/>
          </p:cNvSpPr>
          <p:nvPr>
            <p:ph type="title"/>
          </p:nvPr>
        </p:nvSpPr>
        <p:spPr>
          <a:xfrm>
            <a:off x="914089" y="793072"/>
            <a:ext cx="8208000" cy="1084586"/>
          </a:xfrm>
        </p:spPr>
        <p:txBody>
          <a:bodyPr>
            <a:normAutofit/>
          </a:bodyPr>
          <a:lstStyle/>
          <a:p>
            <a:pPr algn="l"/>
            <a:r>
              <a:rPr lang="en-AU" dirty="0"/>
              <a:t>Process Resources</a:t>
            </a:r>
          </a:p>
        </p:txBody>
      </p:sp>
      <p:pic>
        <p:nvPicPr>
          <p:cNvPr id="700419" name="Picture 4"/>
          <p:cNvPicPr>
            <a:picLocks noGrp="1" noChangeAspect="1"/>
          </p:cNvPicPr>
          <p:nvPr>
            <p:ph idx="1"/>
          </p:nvPr>
        </p:nvPicPr>
        <p:blipFill>
          <a:blip r:embed="rId2" cstate="print"/>
          <a:stretch>
            <a:fillRect/>
          </a:stretch>
        </p:blipFill>
        <p:spPr>
          <a:xfrm>
            <a:off x="3759517" y="2389823"/>
            <a:ext cx="4114800" cy="3078480"/>
          </a:xfrm>
          <a:prstGeom prst="rect">
            <a:avLst/>
          </a:prstGeom>
          <a:ln w="3175">
            <a:solidFill>
              <a:schemeClr val="tx1"/>
            </a:solidFill>
          </a:ln>
          <a:effectLst>
            <a:outerShdw blurRad="292100" dist="139700" dir="2700000" algn="tl" rotWithShape="0">
              <a:srgbClr val="333333">
                <a:alpha val="65000"/>
              </a:srgbClr>
            </a:outerShdw>
          </a:effectLst>
        </p:spPr>
      </p:pic>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17DA65ED-F1C7-4087-AB21-3BE856A544E0}" type="slidenum">
              <a:rPr kumimoji="0" lang="de-DE"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31</a:t>
            </a:fld>
            <a:endParaRPr kumimoji="0" lang="de-DE"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pic>
        <p:nvPicPr>
          <p:cNvPr id="700420" name="Picture 5"/>
          <p:cNvPicPr>
            <a:picLocks noGrp="1" noChangeAspect="1"/>
          </p:cNvPicPr>
          <p:nvPr>
            <p:ph sz="quarter" idx="4294967295"/>
          </p:nvPr>
        </p:nvPicPr>
        <p:blipFill>
          <a:blip r:embed="rId3" cstate="print"/>
          <a:stretch>
            <a:fillRect/>
          </a:stretch>
        </p:blipFill>
        <p:spPr>
          <a:xfrm>
            <a:off x="8408987" y="1482259"/>
            <a:ext cx="2055494" cy="1981200"/>
          </a:xfrm>
          <a:prstGeom prst="rect">
            <a:avLst/>
          </a:prstGeom>
          <a:ln w="3175">
            <a:solidFill>
              <a:schemeClr val="tx1"/>
            </a:solidFill>
          </a:ln>
          <a:effectLst>
            <a:outerShdw blurRad="292100" dist="139700" dir="2700000" algn="tl" rotWithShape="0">
              <a:srgbClr val="333333">
                <a:alpha val="65000"/>
              </a:srgbClr>
            </a:outerShdw>
          </a:effectLst>
        </p:spPr>
      </p:pic>
      <p:pic>
        <p:nvPicPr>
          <p:cNvPr id="700421" name="Picture 6"/>
          <p:cNvPicPr>
            <a:picLocks noGrp="1" noChangeAspect="1"/>
          </p:cNvPicPr>
          <p:nvPr>
            <p:ph sz="quarter" idx="4294967295"/>
          </p:nvPr>
        </p:nvPicPr>
        <p:blipFill>
          <a:blip r:embed="rId4" cstate="print"/>
          <a:srcRect/>
          <a:stretch>
            <a:fillRect/>
          </a:stretch>
        </p:blipFill>
        <p:spPr>
          <a:xfrm>
            <a:off x="1994853" y="3810000"/>
            <a:ext cx="3023236" cy="1828800"/>
          </a:xfrm>
          <a:prstGeom prst="rect">
            <a:avLst/>
          </a:prstGeom>
          <a:ln w="3175">
            <a:solidFill>
              <a:schemeClr val="tx1"/>
            </a:solidFill>
          </a:ln>
          <a:effectLst>
            <a:outerShdw blurRad="292100" dist="139700" dir="2700000" algn="tl" rotWithShape="0">
              <a:srgbClr val="333333">
                <a:alpha val="65000"/>
              </a:srgbClr>
            </a:outerShdw>
          </a:effectLst>
        </p:spPr>
      </p:pic>
      <p:pic>
        <p:nvPicPr>
          <p:cNvPr id="700422" name="Picture 9"/>
          <p:cNvPicPr>
            <a:picLocks noChangeAspect="1" noChangeArrowheads="1"/>
          </p:cNvPicPr>
          <p:nvPr/>
        </p:nvPicPr>
        <p:blipFill>
          <a:blip r:embed="rId5" cstate="print"/>
          <a:srcRect/>
          <a:stretch>
            <a:fillRect/>
          </a:stretch>
        </p:blipFill>
        <p:spPr bwMode="auto">
          <a:xfrm>
            <a:off x="6670676" y="3810000"/>
            <a:ext cx="2770188" cy="1828800"/>
          </a:xfrm>
          <a:prstGeom prst="rect">
            <a:avLst/>
          </a:prstGeom>
          <a:ln w="3175">
            <a:solidFill>
              <a:schemeClr val="tx1"/>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2713323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p:txBody>
          <a:bodyPr/>
          <a:lstStyle/>
          <a:p>
            <a:r>
              <a:rPr lang="en-AU" dirty="0"/>
              <a:t>PROCESS Resources</a:t>
            </a:r>
          </a:p>
        </p:txBody>
      </p:sp>
      <p:sp>
        <p:nvSpPr>
          <p:cNvPr id="1796099" name="Rectangle 3"/>
          <p:cNvSpPr>
            <a:spLocks noGrp="1" noChangeArrowheads="1"/>
          </p:cNvSpPr>
          <p:nvPr>
            <p:ph idx="1"/>
          </p:nvPr>
        </p:nvSpPr>
        <p:spPr>
          <a:xfrm>
            <a:off x="758292" y="1839650"/>
            <a:ext cx="9317356" cy="4631054"/>
          </a:xfrm>
        </p:spPr>
        <p:txBody>
          <a:bodyPr>
            <a:normAutofit/>
          </a:bodyPr>
          <a:lstStyle/>
          <a:p>
            <a:pPr marL="0" indent="0">
              <a:buNone/>
            </a:pPr>
            <a:r>
              <a:rPr lang="en-AU" sz="2400" i="1" dirty="0"/>
              <a:t>Active resources</a:t>
            </a:r>
            <a:r>
              <a:rPr lang="en-AU" sz="2400" dirty="0"/>
              <a:t>:</a:t>
            </a:r>
          </a:p>
          <a:p>
            <a:pPr lvl="1"/>
            <a:r>
              <a:rPr lang="en-AU" sz="2160" dirty="0"/>
              <a:t>Process participant</a:t>
            </a:r>
          </a:p>
          <a:p>
            <a:pPr lvl="1"/>
            <a:r>
              <a:rPr lang="en-AU" sz="2160" dirty="0"/>
              <a:t>Software system</a:t>
            </a:r>
          </a:p>
          <a:p>
            <a:pPr lvl="1"/>
            <a:r>
              <a:rPr lang="en-AU" sz="2160" dirty="0"/>
              <a:t>Equipment</a:t>
            </a:r>
          </a:p>
          <a:p>
            <a:pPr marL="0" indent="0">
              <a:buNone/>
            </a:pPr>
            <a:endParaRPr lang="en-AU" dirty="0"/>
          </a:p>
          <a:p>
            <a:pPr marL="0" indent="0">
              <a:buNone/>
            </a:pPr>
            <a:r>
              <a:rPr lang="en-AU" sz="2400" i="1" dirty="0"/>
              <a:t>Resource class</a:t>
            </a:r>
            <a:r>
              <a:rPr lang="en-AU" sz="2400" dirty="0"/>
              <a:t>:</a:t>
            </a:r>
          </a:p>
          <a:p>
            <a:pPr marL="179381" indent="0">
              <a:buNone/>
            </a:pPr>
            <a:r>
              <a:rPr lang="en-AU" sz="2160" dirty="0"/>
              <a:t>A </a:t>
            </a:r>
            <a:r>
              <a:rPr lang="en-AU" sz="2160" b="1" dirty="0"/>
              <a:t>group of (active) resources</a:t>
            </a:r>
            <a:r>
              <a:rPr lang="en-AU" sz="2160" dirty="0"/>
              <a:t> that are interchangeable, e.g. a role, an organizational unit or the whole organization.</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32</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9065" y="2084832"/>
            <a:ext cx="3053166" cy="1441094"/>
          </a:xfrm>
          <a:prstGeom prst="rect">
            <a:avLst/>
          </a:prstGeom>
        </p:spPr>
      </p:pic>
    </p:spTree>
    <p:extLst>
      <p:ext uri="{BB962C8B-B14F-4D97-AF65-F5344CB8AC3E}">
        <p14:creationId xmlns:p14="http://schemas.microsoft.com/office/powerpoint/2010/main" val="3182456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8146" name="Rectangle 2"/>
          <p:cNvSpPr>
            <a:spLocks noGrp="1" noChangeArrowheads="1"/>
          </p:cNvSpPr>
          <p:nvPr>
            <p:ph type="title"/>
          </p:nvPr>
        </p:nvSpPr>
        <p:spPr>
          <a:xfrm>
            <a:off x="847148" y="725016"/>
            <a:ext cx="9720072" cy="1129855"/>
          </a:xfrm>
        </p:spPr>
        <p:txBody>
          <a:bodyPr>
            <a:normAutofit/>
          </a:bodyPr>
          <a:lstStyle/>
          <a:p>
            <a:r>
              <a:rPr lang="en-AU" sz="4400" dirty="0"/>
              <a:t>BPMN Elements – Pools &amp; Lanes</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33</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sp>
        <p:nvSpPr>
          <p:cNvPr id="1798147" name="Rectangle 3"/>
          <p:cNvSpPr>
            <a:spLocks noChangeArrowheads="1"/>
          </p:cNvSpPr>
          <p:nvPr/>
        </p:nvSpPr>
        <p:spPr bwMode="auto">
          <a:xfrm>
            <a:off x="1007181" y="1715071"/>
            <a:ext cx="10006248" cy="4557713"/>
          </a:xfrm>
          <a:prstGeom prst="rect">
            <a:avLst/>
          </a:prstGeom>
          <a:noFill/>
          <a:ln w="9525">
            <a:noFill/>
            <a:miter lim="800000"/>
            <a:headEnd/>
            <a:tailEnd/>
          </a:ln>
          <a:effectLst/>
        </p:spPr>
        <p:txBody>
          <a:bodyPr/>
          <a:lstStyle/>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Pool</a:t>
            </a: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r>
              <a:rPr kumimoji="0" lang="en-AU" sz="216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Captures a resource class. Generally used to model a business party (e.g. a whole company)</a:t>
            </a: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endParaRPr kumimoji="0" lang="en-AU" sz="2400" b="0" i="1"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endParaRPr kumimoji="0" lang="en-AU" sz="2400" b="0" i="1"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endParaRPr kumimoji="0" lang="en-AU" sz="2400" b="0" i="1"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endParaRPr kumimoji="0" lang="en-AU" sz="2400" b="0" i="1"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342887" marR="0" lvl="0" indent="-342887" algn="l" defTabSz="457200" rtl="0" eaLnBrk="1" fontAlgn="base" latinLnBrk="0" hangingPunct="1">
              <a:lnSpc>
                <a:spcPct val="90000"/>
              </a:lnSpc>
              <a:spcBef>
                <a:spcPct val="20000"/>
              </a:spcBef>
              <a:spcAft>
                <a:spcPct val="0"/>
              </a:spcAft>
              <a:buClr>
                <a:srgbClr val="B1B1B1"/>
              </a:buClr>
              <a:buSzTx/>
              <a:buFontTx/>
              <a:buChar char="•"/>
              <a:tabLst/>
              <a:defRPr/>
            </a:pPr>
            <a:endParaRPr kumimoji="0" lang="en-AU" sz="24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p:txBody>
      </p:sp>
      <p:graphicFrame>
        <p:nvGraphicFramePr>
          <p:cNvPr id="1798152" name="Object 8"/>
          <p:cNvGraphicFramePr>
            <a:graphicFrameLocks noChangeAspect="1"/>
          </p:cNvGraphicFramePr>
          <p:nvPr/>
        </p:nvGraphicFramePr>
        <p:xfrm>
          <a:off x="3282187" y="2579013"/>
          <a:ext cx="5456237" cy="847726"/>
        </p:xfrm>
        <a:graphic>
          <a:graphicData uri="http://schemas.openxmlformats.org/presentationml/2006/ole">
            <mc:AlternateContent xmlns:mc="http://schemas.openxmlformats.org/markup-compatibility/2006">
              <mc:Choice xmlns:v="urn:schemas-microsoft-com:vml" Requires="v">
                <p:oleObj name="Visio" r:id="rId3" imgW="5455682" imgH="847606" progId="Visio.Drawing.11">
                  <p:embed/>
                </p:oleObj>
              </mc:Choice>
              <mc:Fallback>
                <p:oleObj name="Visio" r:id="rId3" imgW="5455682" imgH="847606" progId="Visio.Drawing.11">
                  <p:embed/>
                  <p:pic>
                    <p:nvPicPr>
                      <p:cNvPr id="1798152"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2187" y="2579013"/>
                        <a:ext cx="5456237" cy="847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6"/>
          <p:cNvGraphicFramePr>
            <a:graphicFrameLocks noChangeAspect="1"/>
          </p:cNvGraphicFramePr>
          <p:nvPr/>
        </p:nvGraphicFramePr>
        <p:xfrm>
          <a:off x="4147426" y="5072943"/>
          <a:ext cx="5456237" cy="1637441"/>
        </p:xfrm>
        <a:graphic>
          <a:graphicData uri="http://schemas.openxmlformats.org/presentationml/2006/ole">
            <mc:AlternateContent xmlns:mc="http://schemas.openxmlformats.org/markup-compatibility/2006">
              <mc:Choice xmlns:v="urn:schemas-microsoft-com:vml" Requires="v">
                <p:oleObj name="Visio" r:id="rId5" imgW="6083760" imgH="1825228" progId="Visio.Drawing.11">
                  <p:embed/>
                </p:oleObj>
              </mc:Choice>
              <mc:Fallback>
                <p:oleObj name="Visio" r:id="rId5" imgW="6083760" imgH="1825228" progId="Visio.Drawing.11">
                  <p:embed/>
                  <p:pic>
                    <p:nvPicPr>
                      <p:cNvPr id="6"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47426" y="5072943"/>
                        <a:ext cx="5456237" cy="1637441"/>
                      </a:xfrm>
                      <a:prstGeom prst="rect">
                        <a:avLst/>
                      </a:prstGeom>
                      <a:noFill/>
                      <a:ln>
                        <a:noFill/>
                      </a:ln>
                      <a:effectLst/>
                    </p:spPr>
                  </p:pic>
                </p:oleObj>
              </mc:Fallback>
            </mc:AlternateContent>
          </a:graphicData>
        </a:graphic>
      </p:graphicFrame>
      <p:sp>
        <p:nvSpPr>
          <p:cNvPr id="4" name="Rectangle 3"/>
          <p:cNvSpPr/>
          <p:nvPr/>
        </p:nvSpPr>
        <p:spPr>
          <a:xfrm>
            <a:off x="1024128" y="3624659"/>
            <a:ext cx="10268430" cy="1687963"/>
          </a:xfrm>
          <a:prstGeom prst="rect">
            <a:avLst/>
          </a:prstGeom>
        </p:spPr>
        <p:txBody>
          <a:bodyPr wrap="square">
            <a:spAutoFit/>
          </a:bodyPr>
          <a:lstStyle/>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Lane</a:t>
            </a:r>
          </a:p>
          <a:p>
            <a:pPr marL="0" marR="0" lvl="0" indent="0" algn="l" defTabSz="457200" rtl="0" eaLnBrk="1" fontAlgn="base" latinLnBrk="0" hangingPunct="1">
              <a:lnSpc>
                <a:spcPct val="90000"/>
              </a:lnSpc>
              <a:spcBef>
                <a:spcPct val="20000"/>
              </a:spcBef>
              <a:spcAft>
                <a:spcPct val="0"/>
              </a:spcAft>
              <a:buClr>
                <a:srgbClr val="B1B1B1"/>
              </a:buClr>
              <a:buSzTx/>
              <a:buFontTx/>
              <a:buNone/>
              <a:tabLst/>
              <a:defRPr/>
            </a:pPr>
            <a:r>
              <a:rPr kumimoji="0" lang="en-AU" sz="216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Captures a </a:t>
            </a:r>
            <a:r>
              <a:rPr kumimoji="0" lang="en-AU" sz="2160" b="0" i="1"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resource sub-class</a:t>
            </a:r>
            <a:r>
              <a:rPr kumimoji="0" lang="en-AU" sz="216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 within a resource class by partitioning a pool. Generally used to model departments (e.g. shipping, finance), internal roles (e.g. Manager, Associate), software systems (e.g. DBMS, CRM) or equipment (e.g. Manufacturing plant)</a:t>
            </a:r>
          </a:p>
        </p:txBody>
      </p:sp>
    </p:spTree>
    <p:extLst>
      <p:ext uri="{BB962C8B-B14F-4D97-AF65-F5344CB8AC3E}">
        <p14:creationId xmlns:p14="http://schemas.microsoft.com/office/powerpoint/2010/main" val="97771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98147">
                                            <p:txEl>
                                              <p:pRg st="0" end="0"/>
                                            </p:txEl>
                                          </p:spTgt>
                                        </p:tgtEl>
                                        <p:attrNameLst>
                                          <p:attrName>style.visibility</p:attrName>
                                        </p:attrNameLst>
                                      </p:cBhvr>
                                      <p:to>
                                        <p:strVal val="visible"/>
                                      </p:to>
                                    </p:set>
                                    <p:animEffect transition="in" filter="fade">
                                      <p:cBhvr>
                                        <p:cTn id="7" dur="500"/>
                                        <p:tgtEl>
                                          <p:spTgt spid="179814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98147">
                                            <p:txEl>
                                              <p:pRg st="1" end="1"/>
                                            </p:txEl>
                                          </p:spTgt>
                                        </p:tgtEl>
                                        <p:attrNameLst>
                                          <p:attrName>style.visibility</p:attrName>
                                        </p:attrNameLst>
                                      </p:cBhvr>
                                      <p:to>
                                        <p:strVal val="visible"/>
                                      </p:to>
                                    </p:set>
                                    <p:animEffect transition="in" filter="fade">
                                      <p:cBhvr>
                                        <p:cTn id="10" dur="500"/>
                                        <p:tgtEl>
                                          <p:spTgt spid="1798147">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98152"/>
                                        </p:tgtEl>
                                        <p:attrNameLst>
                                          <p:attrName>style.visibility</p:attrName>
                                        </p:attrNameLst>
                                      </p:cBhvr>
                                      <p:to>
                                        <p:strVal val="visible"/>
                                      </p:to>
                                    </p:set>
                                    <p:animEffect transition="in" filter="fade">
                                      <p:cBhvr>
                                        <p:cTn id="14" dur="500"/>
                                        <p:tgtEl>
                                          <p:spTgt spid="179815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AU" dirty="0"/>
              <a:t>Example: Order-to-cash</a:t>
            </a:r>
          </a:p>
        </p:txBody>
      </p:sp>
      <p:sp>
        <p:nvSpPr>
          <p:cNvPr id="11"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1000" b="0" i="0" u="none" strike="noStrike" kern="1200" cap="none" spc="0" normalizeH="0" baseline="0" noProof="0" dirty="0">
                <a:ln>
                  <a:noFill/>
                </a:ln>
                <a:solidFill>
                  <a:prstClr val="black">
                    <a:lumMod val="50000"/>
                    <a:lumOff val="50000"/>
                  </a:prstClr>
                </a:solidFill>
                <a:effectLst/>
                <a:uLnTx/>
                <a:uFillTx/>
                <a:latin typeface="Tw Cen MT Condensed"/>
                <a:ea typeface="+mn-ea"/>
                <a:cs typeface="+mn-cs"/>
              </a:rPr>
              <a:t>14</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20321" y="1672833"/>
            <a:ext cx="8132682" cy="4965217"/>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7985" y="1640258"/>
            <a:ext cx="7865075" cy="4983160"/>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33787" y="1675912"/>
            <a:ext cx="7613929" cy="2990894"/>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38968" y="1679106"/>
            <a:ext cx="8114063" cy="4958944"/>
          </a:xfrm>
          <a:prstGeom prst="rect">
            <a:avLst/>
          </a:prstGeom>
        </p:spPr>
      </p:pic>
    </p:spTree>
    <p:extLst>
      <p:ext uri="{BB962C8B-B14F-4D97-AF65-F5344CB8AC3E}">
        <p14:creationId xmlns:p14="http://schemas.microsoft.com/office/powerpoint/2010/main" val="38662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1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1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3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5" name="Rectangle 3"/>
          <p:cNvSpPr>
            <a:spLocks noChangeArrowheads="1"/>
          </p:cNvSpPr>
          <p:nvPr/>
        </p:nvSpPr>
        <p:spPr bwMode="auto">
          <a:xfrm>
            <a:off x="1179815" y="1625850"/>
            <a:ext cx="10216255" cy="3176348"/>
          </a:xfrm>
          <a:prstGeom prst="rect">
            <a:avLst/>
          </a:prstGeom>
          <a:noFill/>
          <a:ln w="9525">
            <a:noFill/>
            <a:miter lim="800000"/>
            <a:headEnd/>
            <a:tailEnd/>
          </a:ln>
          <a:effectLst/>
        </p:spPr>
        <p:txBody>
          <a:bodyPr/>
          <a:lstStyle/>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A </a:t>
            </a:r>
            <a:r>
              <a:rPr kumimoji="0" lang="en-AU" sz="2400" b="0" i="1"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Message Flow </a:t>
            </a: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represents a flow of information or materials between two process parties (Pools)</a:t>
            </a:r>
          </a:p>
          <a:p>
            <a:pPr marL="742920" marR="0" lvl="1" indent="-285738" algn="l" defTabSz="457200" rtl="0" eaLnBrk="1" fontAlgn="base" latinLnBrk="0" hangingPunct="1">
              <a:lnSpc>
                <a:spcPct val="100000"/>
              </a:lnSpc>
              <a:spcBef>
                <a:spcPct val="20000"/>
              </a:spcBef>
              <a:spcAft>
                <a:spcPct val="0"/>
              </a:spcAft>
              <a:buClr>
                <a:srgbClr val="B1B1B1"/>
              </a:buClr>
              <a:buSzTx/>
              <a:buFontTx/>
              <a:buChar char="–"/>
              <a:tabLst/>
              <a:defRPr/>
            </a:pPr>
            <a:endParaRPr kumimoji="0" lang="en-AU" sz="18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18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p:txBody>
      </p:sp>
      <p:sp>
        <p:nvSpPr>
          <p:cNvPr id="1800194" name="Rectangle 2"/>
          <p:cNvSpPr>
            <a:spLocks noGrp="1" noChangeArrowheads="1"/>
          </p:cNvSpPr>
          <p:nvPr>
            <p:ph type="title"/>
          </p:nvPr>
        </p:nvSpPr>
        <p:spPr>
          <a:xfrm>
            <a:off x="884420" y="771339"/>
            <a:ext cx="9720072" cy="983366"/>
          </a:xfrm>
        </p:spPr>
        <p:txBody>
          <a:bodyPr>
            <a:normAutofit/>
          </a:bodyPr>
          <a:lstStyle/>
          <a:p>
            <a:r>
              <a:rPr lang="en-AU" sz="4000" dirty="0"/>
              <a:t>BPMN Elements – Message Flow</a:t>
            </a:r>
          </a:p>
        </p:txBody>
      </p:sp>
      <p:graphicFrame>
        <p:nvGraphicFramePr>
          <p:cNvPr id="1800196" name="Object 4"/>
          <p:cNvGraphicFramePr>
            <a:graphicFrameLocks noGrp="1" noChangeAspect="1"/>
          </p:cNvGraphicFramePr>
          <p:nvPr>
            <p:ph idx="1"/>
          </p:nvPr>
        </p:nvGraphicFramePr>
        <p:xfrm>
          <a:off x="7023189" y="2085677"/>
          <a:ext cx="558164" cy="855346"/>
        </p:xfrm>
        <a:graphic>
          <a:graphicData uri="http://schemas.openxmlformats.org/presentationml/2006/ole">
            <mc:AlternateContent xmlns:mc="http://schemas.openxmlformats.org/markup-compatibility/2006">
              <mc:Choice xmlns:v="urn:schemas-microsoft-com:vml" Requires="v">
                <p:oleObj name="Visio" r:id="rId3" imgW="464477" imgH="713136" progId="Visio.Drawing.11">
                  <p:embed/>
                </p:oleObj>
              </mc:Choice>
              <mc:Fallback>
                <p:oleObj name="Visio" r:id="rId3" imgW="464477" imgH="713136" progId="Visio.Drawing.11">
                  <p:embed/>
                  <p:pic>
                    <p:nvPicPr>
                      <p:cNvPr id="1800196" name="Object 4"/>
                      <p:cNvPicPr>
                        <a:picLocks noChangeAspect="1" noChangeArrowheads="1"/>
                      </p:cNvPicPr>
                      <p:nvPr/>
                    </p:nvPicPr>
                    <p:blipFill>
                      <a:blip r:embed="rId4"/>
                      <a:srcRect/>
                      <a:stretch>
                        <a:fillRect/>
                      </a:stretch>
                    </p:blipFill>
                    <p:spPr bwMode="auto">
                      <a:xfrm>
                        <a:off x="7023189" y="2085677"/>
                        <a:ext cx="558164" cy="855346"/>
                      </a:xfrm>
                      <a:prstGeom prst="rect">
                        <a:avLst/>
                      </a:prstGeom>
                      <a:noFill/>
                    </p:spPr>
                  </p:pic>
                </p:oleObj>
              </mc:Fallback>
            </mc:AlternateContent>
          </a:graphicData>
        </a:graphic>
      </p:graphicFrame>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35</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graphicFrame>
        <p:nvGraphicFramePr>
          <p:cNvPr id="1800201" name="Object 9"/>
          <p:cNvGraphicFramePr>
            <a:graphicFrameLocks noChangeAspect="1"/>
          </p:cNvGraphicFramePr>
          <p:nvPr/>
        </p:nvGraphicFramePr>
        <p:xfrm>
          <a:off x="2598049" y="4784321"/>
          <a:ext cx="3315067" cy="1763698"/>
        </p:xfrm>
        <a:graphic>
          <a:graphicData uri="http://schemas.openxmlformats.org/presentationml/2006/ole">
            <mc:AlternateContent xmlns:mc="http://schemas.openxmlformats.org/markup-compatibility/2006">
              <mc:Choice xmlns:v="urn:schemas-microsoft-com:vml" Requires="v">
                <p:oleObj name="Visio" r:id="rId5" imgW="5457771" imgH="2901473" progId="Visio.Drawing.11">
                  <p:embed/>
                </p:oleObj>
              </mc:Choice>
              <mc:Fallback>
                <p:oleObj name="Visio" r:id="rId5" imgW="5457771" imgH="2901473" progId="Visio.Drawing.11">
                  <p:embed/>
                  <p:pic>
                    <p:nvPicPr>
                      <p:cNvPr id="1800201" name="Object 9"/>
                      <p:cNvPicPr>
                        <a:picLocks noChangeAspect="1" noChangeArrowheads="1"/>
                      </p:cNvPicPr>
                      <p:nvPr/>
                    </p:nvPicPr>
                    <p:blipFill>
                      <a:blip r:embed="rId6"/>
                      <a:srcRect/>
                      <a:stretch>
                        <a:fillRect/>
                      </a:stretch>
                    </p:blipFill>
                    <p:spPr bwMode="auto">
                      <a:xfrm>
                        <a:off x="2598049" y="4784321"/>
                        <a:ext cx="3315067" cy="1763698"/>
                      </a:xfrm>
                      <a:prstGeom prst="rect">
                        <a:avLst/>
                      </a:prstGeom>
                      <a:noFill/>
                      <a:ln>
                        <a:noFill/>
                      </a:ln>
                      <a:effectLst/>
                    </p:spPr>
                  </p:pic>
                </p:oleObj>
              </mc:Fallback>
            </mc:AlternateContent>
          </a:graphicData>
        </a:graphic>
      </p:graphicFrame>
      <p:graphicFrame>
        <p:nvGraphicFramePr>
          <p:cNvPr id="7" name="Object 9"/>
          <p:cNvGraphicFramePr>
            <a:graphicFrameLocks noChangeAspect="1"/>
          </p:cNvGraphicFramePr>
          <p:nvPr/>
        </p:nvGraphicFramePr>
        <p:xfrm>
          <a:off x="7023189" y="4771533"/>
          <a:ext cx="1751462" cy="1763698"/>
        </p:xfrm>
        <a:graphic>
          <a:graphicData uri="http://schemas.openxmlformats.org/presentationml/2006/ole">
            <mc:AlternateContent xmlns:mc="http://schemas.openxmlformats.org/markup-compatibility/2006">
              <mc:Choice xmlns:v="urn:schemas-microsoft-com:vml" Requires="v">
                <p:oleObj name="Visio" r:id="rId7" imgW="3116620" imgH="3136057" progId="Visio.Drawing.11">
                  <p:embed/>
                </p:oleObj>
              </mc:Choice>
              <mc:Fallback>
                <p:oleObj name="Visio" r:id="rId7" imgW="3116620" imgH="3136057" progId="Visio.Drawing.11">
                  <p:embed/>
                  <p:pic>
                    <p:nvPicPr>
                      <p:cNvPr id="7" name="Object 9"/>
                      <p:cNvPicPr>
                        <a:picLocks noChangeAspect="1" noChangeArrowheads="1"/>
                      </p:cNvPicPr>
                      <p:nvPr/>
                    </p:nvPicPr>
                    <p:blipFill>
                      <a:blip r:embed="rId8"/>
                      <a:srcRect/>
                      <a:stretch>
                        <a:fillRect/>
                      </a:stretch>
                    </p:blipFill>
                    <p:spPr bwMode="auto">
                      <a:xfrm>
                        <a:off x="7023189" y="4771533"/>
                        <a:ext cx="1751462" cy="1763698"/>
                      </a:xfrm>
                      <a:prstGeom prst="rect">
                        <a:avLst/>
                      </a:prstGeom>
                      <a:noFill/>
                      <a:ln>
                        <a:noFill/>
                      </a:ln>
                      <a:effectLst/>
                    </p:spPr>
                  </p:pic>
                </p:oleObj>
              </mc:Fallback>
            </mc:AlternateContent>
          </a:graphicData>
        </a:graphic>
      </p:graphicFrame>
      <p:graphicFrame>
        <p:nvGraphicFramePr>
          <p:cNvPr id="9" name="Object 9"/>
          <p:cNvGraphicFramePr>
            <a:graphicFrameLocks noChangeAspect="1"/>
          </p:cNvGraphicFramePr>
          <p:nvPr/>
        </p:nvGraphicFramePr>
        <p:xfrm>
          <a:off x="7008502" y="5871657"/>
          <a:ext cx="1752600" cy="663575"/>
        </p:xfrm>
        <a:graphic>
          <a:graphicData uri="http://schemas.openxmlformats.org/presentationml/2006/ole">
            <mc:AlternateContent xmlns:mc="http://schemas.openxmlformats.org/markup-compatibility/2006">
              <mc:Choice xmlns:v="urn:schemas-microsoft-com:vml" Requires="v">
                <p:oleObj name="Visio" r:id="rId9" imgW="3116620" imgH="1177613" progId="Visio.Drawing.11">
                  <p:embed/>
                </p:oleObj>
              </mc:Choice>
              <mc:Fallback>
                <p:oleObj name="Visio" r:id="rId9" imgW="3116620" imgH="1177613" progId="Visio.Drawing.11">
                  <p:embed/>
                  <p:pic>
                    <p:nvPicPr>
                      <p:cNvPr id="9" name="Object 9"/>
                      <p:cNvPicPr>
                        <a:picLocks noChangeAspect="1" noChangeArrowheads="1"/>
                      </p:cNvPicPr>
                      <p:nvPr/>
                    </p:nvPicPr>
                    <p:blipFill>
                      <a:blip r:embed="rId10"/>
                      <a:srcRect/>
                      <a:stretch>
                        <a:fillRect/>
                      </a:stretch>
                    </p:blipFill>
                    <p:spPr bwMode="auto">
                      <a:xfrm>
                        <a:off x="7008502" y="5871657"/>
                        <a:ext cx="1752600" cy="663575"/>
                      </a:xfrm>
                      <a:prstGeom prst="rect">
                        <a:avLst/>
                      </a:prstGeom>
                      <a:noFill/>
                      <a:ln>
                        <a:noFill/>
                      </a:ln>
                      <a:effectLst/>
                    </p:spPr>
                  </p:pic>
                </p:oleObj>
              </mc:Fallback>
            </mc:AlternateContent>
          </a:graphicData>
        </a:graphic>
      </p:graphicFrame>
      <p:graphicFrame>
        <p:nvGraphicFramePr>
          <p:cNvPr id="10" name="Object 9"/>
          <p:cNvGraphicFramePr>
            <a:graphicFrameLocks noChangeAspect="1"/>
          </p:cNvGraphicFramePr>
          <p:nvPr/>
        </p:nvGraphicFramePr>
        <p:xfrm>
          <a:off x="7005380" y="4776714"/>
          <a:ext cx="1751012" cy="641350"/>
        </p:xfrm>
        <a:graphic>
          <a:graphicData uri="http://schemas.openxmlformats.org/presentationml/2006/ole">
            <mc:AlternateContent xmlns:mc="http://schemas.openxmlformats.org/markup-compatibility/2006">
              <mc:Choice xmlns:v="urn:schemas-microsoft-com:vml" Requires="v">
                <p:oleObj name="Visio" r:id="rId11" imgW="3116620" imgH="1139409" progId="Visio.Drawing.11">
                  <p:embed/>
                </p:oleObj>
              </mc:Choice>
              <mc:Fallback>
                <p:oleObj name="Visio" r:id="rId11" imgW="3116620" imgH="1139409" progId="Visio.Drawing.11">
                  <p:embed/>
                  <p:pic>
                    <p:nvPicPr>
                      <p:cNvPr id="10" name="Object 9"/>
                      <p:cNvPicPr>
                        <a:picLocks noChangeAspect="1" noChangeArrowheads="1"/>
                      </p:cNvPicPr>
                      <p:nvPr/>
                    </p:nvPicPr>
                    <p:blipFill>
                      <a:blip r:embed="rId12"/>
                      <a:srcRect/>
                      <a:stretch>
                        <a:fillRect/>
                      </a:stretch>
                    </p:blipFill>
                    <p:spPr bwMode="auto">
                      <a:xfrm>
                        <a:off x="7005380" y="4776714"/>
                        <a:ext cx="1751012" cy="641350"/>
                      </a:xfrm>
                      <a:prstGeom prst="rect">
                        <a:avLst/>
                      </a:prstGeom>
                      <a:noFill/>
                      <a:ln>
                        <a:noFill/>
                      </a:ln>
                      <a:effectLst/>
                    </p:spPr>
                  </p:pic>
                </p:oleObj>
              </mc:Fallback>
            </mc:AlternateContent>
          </a:graphicData>
        </a:graphic>
      </p:graphicFrame>
      <p:graphicFrame>
        <p:nvGraphicFramePr>
          <p:cNvPr id="8" name="Object 9"/>
          <p:cNvGraphicFramePr>
            <a:graphicFrameLocks noChangeAspect="1"/>
          </p:cNvGraphicFramePr>
          <p:nvPr/>
        </p:nvGraphicFramePr>
        <p:xfrm>
          <a:off x="7005379" y="4771533"/>
          <a:ext cx="1751462" cy="1763698"/>
        </p:xfrm>
        <a:graphic>
          <a:graphicData uri="http://schemas.openxmlformats.org/presentationml/2006/ole">
            <mc:AlternateContent xmlns:mc="http://schemas.openxmlformats.org/markup-compatibility/2006">
              <mc:Choice xmlns:v="urn:schemas-microsoft-com:vml" Requires="v">
                <p:oleObj name="Visio" r:id="rId13" imgW="3116620" imgH="3136057" progId="Visio.Drawing.11">
                  <p:embed/>
                </p:oleObj>
              </mc:Choice>
              <mc:Fallback>
                <p:oleObj name="Visio" r:id="rId13" imgW="3116620" imgH="3136057" progId="Visio.Drawing.11">
                  <p:embed/>
                  <p:pic>
                    <p:nvPicPr>
                      <p:cNvPr id="8" name="Object 9"/>
                      <p:cNvPicPr>
                        <a:picLocks noChangeAspect="1" noChangeArrowheads="1"/>
                      </p:cNvPicPr>
                      <p:nvPr/>
                    </p:nvPicPr>
                    <p:blipFill>
                      <a:blip r:embed="rId14"/>
                      <a:srcRect/>
                      <a:stretch>
                        <a:fillRect/>
                      </a:stretch>
                    </p:blipFill>
                    <p:spPr bwMode="auto">
                      <a:xfrm>
                        <a:off x="7005379" y="4771533"/>
                        <a:ext cx="1751462" cy="1763698"/>
                      </a:xfrm>
                      <a:prstGeom prst="rect">
                        <a:avLst/>
                      </a:prstGeom>
                      <a:noFill/>
                      <a:ln>
                        <a:noFill/>
                      </a:ln>
                      <a:effectLst/>
                    </p:spPr>
                  </p:pic>
                </p:oleObj>
              </mc:Fallback>
            </mc:AlternateContent>
          </a:graphicData>
        </a:graphic>
      </p:graphicFrame>
      <p:graphicFrame>
        <p:nvGraphicFramePr>
          <p:cNvPr id="12" name="Object 9"/>
          <p:cNvGraphicFramePr>
            <a:graphicFrameLocks noChangeAspect="1"/>
          </p:cNvGraphicFramePr>
          <p:nvPr/>
        </p:nvGraphicFramePr>
        <p:xfrm>
          <a:off x="2670960" y="5766851"/>
          <a:ext cx="1598612" cy="723900"/>
        </p:xfrm>
        <a:graphic>
          <a:graphicData uri="http://schemas.openxmlformats.org/presentationml/2006/ole">
            <mc:AlternateContent xmlns:mc="http://schemas.openxmlformats.org/markup-compatibility/2006">
              <mc:Choice xmlns:v="urn:schemas-microsoft-com:vml" Requires="v">
                <p:oleObj name="Visio" r:id="rId15" imgW="2633376" imgH="1192358" progId="Visio.Drawing.11">
                  <p:embed/>
                </p:oleObj>
              </mc:Choice>
              <mc:Fallback>
                <p:oleObj name="Visio" r:id="rId15" imgW="2633376" imgH="1192358" progId="Visio.Drawing.11">
                  <p:embed/>
                  <p:pic>
                    <p:nvPicPr>
                      <p:cNvPr id="12" name="Object 9"/>
                      <p:cNvPicPr>
                        <a:picLocks noChangeAspect="1" noChangeArrowheads="1"/>
                      </p:cNvPicPr>
                      <p:nvPr/>
                    </p:nvPicPr>
                    <p:blipFill>
                      <a:blip r:embed="rId16"/>
                      <a:srcRect/>
                      <a:stretch>
                        <a:fillRect/>
                      </a:stretch>
                    </p:blipFill>
                    <p:spPr bwMode="auto">
                      <a:xfrm>
                        <a:off x="2670960" y="5766851"/>
                        <a:ext cx="1598612" cy="723900"/>
                      </a:xfrm>
                      <a:prstGeom prst="rect">
                        <a:avLst/>
                      </a:prstGeom>
                      <a:noFill/>
                      <a:ln>
                        <a:noFill/>
                      </a:ln>
                      <a:effectLst/>
                    </p:spPr>
                  </p:pic>
                </p:oleObj>
              </mc:Fallback>
            </mc:AlternateContent>
          </a:graphicData>
        </a:graphic>
      </p:graphicFrame>
      <p:graphicFrame>
        <p:nvGraphicFramePr>
          <p:cNvPr id="13" name="Object 9"/>
          <p:cNvGraphicFramePr>
            <a:graphicFrameLocks noChangeAspect="1"/>
          </p:cNvGraphicFramePr>
          <p:nvPr/>
        </p:nvGraphicFramePr>
        <p:xfrm>
          <a:off x="4390431" y="5766851"/>
          <a:ext cx="1457326" cy="723900"/>
        </p:xfrm>
        <a:graphic>
          <a:graphicData uri="http://schemas.openxmlformats.org/presentationml/2006/ole">
            <mc:AlternateContent xmlns:mc="http://schemas.openxmlformats.org/markup-compatibility/2006">
              <mc:Choice xmlns:v="urn:schemas-microsoft-com:vml" Requires="v">
                <p:oleObj name="Visio" r:id="rId17" imgW="2398792" imgH="1192358" progId="Visio.Drawing.11">
                  <p:embed/>
                </p:oleObj>
              </mc:Choice>
              <mc:Fallback>
                <p:oleObj name="Visio" r:id="rId17" imgW="2398792" imgH="1192358" progId="Visio.Drawing.11">
                  <p:embed/>
                  <p:pic>
                    <p:nvPicPr>
                      <p:cNvPr id="13" name="Object 9"/>
                      <p:cNvPicPr>
                        <a:picLocks noChangeAspect="1" noChangeArrowheads="1"/>
                      </p:cNvPicPr>
                      <p:nvPr/>
                    </p:nvPicPr>
                    <p:blipFill>
                      <a:blip r:embed="rId18"/>
                      <a:srcRect/>
                      <a:stretch>
                        <a:fillRect/>
                      </a:stretch>
                    </p:blipFill>
                    <p:spPr bwMode="auto">
                      <a:xfrm>
                        <a:off x="4390431" y="5766851"/>
                        <a:ext cx="1457326" cy="723900"/>
                      </a:xfrm>
                      <a:prstGeom prst="rect">
                        <a:avLst/>
                      </a:prstGeom>
                      <a:noFill/>
                      <a:ln>
                        <a:noFill/>
                      </a:ln>
                      <a:effectLst/>
                    </p:spPr>
                  </p:pic>
                </p:oleObj>
              </mc:Fallback>
            </mc:AlternateContent>
          </a:graphicData>
        </a:graphic>
      </p:graphicFrame>
      <p:graphicFrame>
        <p:nvGraphicFramePr>
          <p:cNvPr id="14" name="Object 9"/>
          <p:cNvGraphicFramePr>
            <a:graphicFrameLocks noChangeAspect="1"/>
          </p:cNvGraphicFramePr>
          <p:nvPr/>
        </p:nvGraphicFramePr>
        <p:xfrm>
          <a:off x="3483199" y="4803503"/>
          <a:ext cx="200026" cy="1635662"/>
        </p:xfrm>
        <a:graphic>
          <a:graphicData uri="http://schemas.openxmlformats.org/presentationml/2006/ole">
            <mc:AlternateContent xmlns:mc="http://schemas.openxmlformats.org/markup-compatibility/2006">
              <mc:Choice xmlns:v="urn:schemas-microsoft-com:vml" Requires="v">
                <p:oleObj name="Visio" r:id="rId19" imgW="330429" imgH="2901473" progId="Visio.Drawing.11">
                  <p:embed/>
                </p:oleObj>
              </mc:Choice>
              <mc:Fallback>
                <p:oleObj name="Visio" r:id="rId19" imgW="330429" imgH="2901473" progId="Visio.Drawing.11">
                  <p:embed/>
                  <p:pic>
                    <p:nvPicPr>
                      <p:cNvPr id="14" name="Object 9"/>
                      <p:cNvPicPr>
                        <a:picLocks noChangeAspect="1" noChangeArrowheads="1"/>
                      </p:cNvPicPr>
                      <p:nvPr/>
                    </p:nvPicPr>
                    <p:blipFill>
                      <a:blip r:embed="rId20"/>
                      <a:srcRect/>
                      <a:stretch>
                        <a:fillRect/>
                      </a:stretch>
                    </p:blipFill>
                    <p:spPr bwMode="auto">
                      <a:xfrm>
                        <a:off x="3483199" y="4803503"/>
                        <a:ext cx="200026" cy="1635662"/>
                      </a:xfrm>
                      <a:prstGeom prst="rect">
                        <a:avLst/>
                      </a:prstGeom>
                      <a:noFill/>
                      <a:ln>
                        <a:noFill/>
                      </a:ln>
                      <a:effectLst/>
                    </p:spPr>
                  </p:pic>
                </p:oleObj>
              </mc:Fallback>
            </mc:AlternateContent>
          </a:graphicData>
        </a:graphic>
      </p:graphicFrame>
      <p:sp>
        <p:nvSpPr>
          <p:cNvPr id="4" name="Rectangle 3"/>
          <p:cNvSpPr/>
          <p:nvPr/>
        </p:nvSpPr>
        <p:spPr>
          <a:xfrm>
            <a:off x="1179815" y="2781117"/>
            <a:ext cx="10345450" cy="1508105"/>
          </a:xfrm>
          <a:prstGeom prst="rect">
            <a:avLst/>
          </a:prstGeom>
        </p:spPr>
        <p:txBody>
          <a:bodyPr wrap="square">
            <a:spAutoFit/>
          </a:bodyPr>
          <a:lstStyle/>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r>
              <a:rPr kumimoji="0" lang="en-AU"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A Message Flow can connect:</a:t>
            </a:r>
          </a:p>
          <a:p>
            <a:pPr marL="285738" marR="0" lvl="0" indent="-285738" algn="l" defTabSz="457200" rtl="0" eaLnBrk="1" fontAlgn="base" latinLnBrk="0" hangingPunct="1">
              <a:lnSpc>
                <a:spcPct val="100000"/>
              </a:lnSpc>
              <a:spcBef>
                <a:spcPct val="20000"/>
              </a:spcBef>
              <a:spcAft>
                <a:spcPct val="0"/>
              </a:spcAft>
              <a:buClr>
                <a:srgbClr val="B1B1B1"/>
              </a:buClr>
              <a:buSzTx/>
              <a:buFont typeface="Arial" panose="020B0604020202020204" pitchFamily="34" charset="0"/>
              <a:buChar char="•"/>
              <a:tabLst/>
              <a:defRPr/>
            </a:pP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directly to the boundary of a Pool </a:t>
            </a: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a:t>
            </a: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 captures a message to/from that party</a:t>
            </a:r>
          </a:p>
          <a:p>
            <a:pPr marL="285738" marR="0" lvl="0" indent="-285738" algn="l" defTabSz="457200" rtl="0" eaLnBrk="1" fontAlgn="base" latinLnBrk="0" hangingPunct="1">
              <a:lnSpc>
                <a:spcPct val="100000"/>
              </a:lnSpc>
              <a:spcBef>
                <a:spcPct val="20000"/>
              </a:spcBef>
              <a:spcAft>
                <a:spcPct val="0"/>
              </a:spcAft>
              <a:buClr>
                <a:srgbClr val="B1B1B1"/>
              </a:buClr>
              <a:buSzTx/>
              <a:buFont typeface="Arial" panose="020B0604020202020204" pitchFamily="34" charset="0"/>
              <a:buChar char="•"/>
              <a:tabLst/>
              <a:defRPr/>
            </a:pP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to a specific activity or event within that Pool </a:t>
            </a: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sym typeface="Wingdings" pitchFamily="2" charset="2"/>
              </a:rPr>
              <a:t></a:t>
            </a: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 captures a message that triggers a </a:t>
            </a:r>
            <a:r>
              <a:rPr kumimoji="0" lang="en-AU" sz="2000" b="0" i="1"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specific</a:t>
            </a:r>
            <a:r>
              <a:rPr kumimoji="0" lang="en-AU"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 activity/event within that party</a:t>
            </a:r>
          </a:p>
        </p:txBody>
      </p:sp>
      <p:graphicFrame>
        <p:nvGraphicFramePr>
          <p:cNvPr id="11" name="Object 9"/>
          <p:cNvGraphicFramePr>
            <a:graphicFrameLocks noChangeAspect="1"/>
          </p:cNvGraphicFramePr>
          <p:nvPr/>
        </p:nvGraphicFramePr>
        <p:xfrm>
          <a:off x="4990506" y="4802198"/>
          <a:ext cx="128587" cy="1643362"/>
        </p:xfrm>
        <a:graphic>
          <a:graphicData uri="http://schemas.openxmlformats.org/presentationml/2006/ole">
            <mc:AlternateContent xmlns:mc="http://schemas.openxmlformats.org/markup-compatibility/2006">
              <mc:Choice xmlns:v="urn:schemas-microsoft-com:vml" Requires="v">
                <p:oleObj name="Visio" r:id="rId21" imgW="210456" imgH="2901473" progId="Visio.Drawing.11">
                  <p:embed/>
                </p:oleObj>
              </mc:Choice>
              <mc:Fallback>
                <p:oleObj name="Visio" r:id="rId21" imgW="210456" imgH="2901473" progId="Visio.Drawing.11">
                  <p:embed/>
                  <p:pic>
                    <p:nvPicPr>
                      <p:cNvPr id="11" name="Object 9"/>
                      <p:cNvPicPr>
                        <a:picLocks noChangeAspect="1" noChangeArrowheads="1"/>
                      </p:cNvPicPr>
                      <p:nvPr/>
                    </p:nvPicPr>
                    <p:blipFill>
                      <a:blip r:embed="rId22"/>
                      <a:srcRect/>
                      <a:stretch>
                        <a:fillRect/>
                      </a:stretch>
                    </p:blipFill>
                    <p:spPr bwMode="auto">
                      <a:xfrm>
                        <a:off x="4990506" y="4802198"/>
                        <a:ext cx="128587" cy="1643362"/>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391456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800201"/>
                                        </p:tgtEl>
                                        <p:attrNameLst>
                                          <p:attrName>style.visibility</p:attrName>
                                        </p:attrNameLst>
                                      </p:cBhvr>
                                      <p:to>
                                        <p:strVal val="visible"/>
                                      </p:to>
                                    </p:set>
                                    <p:animEffect transition="in" filter="fade">
                                      <p:cBhvr>
                                        <p:cTn id="14" dur="500"/>
                                        <p:tgtEl>
                                          <p:spTgt spid="1800201"/>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par>
                          <p:cTn id="19" fill="hold">
                            <p:stCondLst>
                              <p:cond delay="1500"/>
                            </p:stCondLst>
                            <p:childTnLst>
                              <p:par>
                                <p:cTn id="20" presetID="22" presetClass="entr" presetSubtype="4"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up)">
                                      <p:cBhvr>
                                        <p:cTn id="26" dur="500"/>
                                        <p:tgtEl>
                                          <p:spTgt spid="11"/>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fade">
                                      <p:cBhvr>
                                        <p:cTn id="35" dur="500"/>
                                        <p:tgtEl>
                                          <p:spTgt spid="4">
                                            <p:txEl>
                                              <p:pRg st="2" end="2"/>
                                            </p:txEl>
                                          </p:spTgt>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par>
                          <p:cTn id="40" fill="hold">
                            <p:stCondLst>
                              <p:cond delay="1000"/>
                            </p:stCondLst>
                            <p:childTnLst>
                              <p:par>
                                <p:cTn id="41" presetID="10" presetClass="entr" presetSubtype="0"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par>
                          <p:cTn id="44" fill="hold">
                            <p:stCondLst>
                              <p:cond delay="1500"/>
                            </p:stCondLst>
                            <p:childTnLst>
                              <p:par>
                                <p:cTn id="45" presetID="22" presetClass="entr" presetSubtype="4" fill="hold"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down)">
                                      <p:cBhvr>
                                        <p:cTn id="47" dur="500"/>
                                        <p:tgtEl>
                                          <p:spTgt spid="8"/>
                                        </p:tgtEl>
                                      </p:cBhvr>
                                    </p:animEffect>
                                  </p:childTnLst>
                                </p:cTn>
                              </p:par>
                            </p:childTnLst>
                          </p:cTn>
                        </p:par>
                        <p:par>
                          <p:cTn id="48" fill="hold">
                            <p:stCondLst>
                              <p:cond delay="2000"/>
                            </p:stCondLst>
                            <p:childTnLst>
                              <p:par>
                                <p:cTn id="49" presetID="10" presetClass="entr" presetSubtype="0"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5" name="Rectangle 3"/>
          <p:cNvSpPr>
            <a:spLocks noChangeArrowheads="1"/>
          </p:cNvSpPr>
          <p:nvPr/>
        </p:nvSpPr>
        <p:spPr bwMode="auto">
          <a:xfrm>
            <a:off x="886476" y="2005067"/>
            <a:ext cx="2502944" cy="4465637"/>
          </a:xfrm>
          <a:prstGeom prst="rect">
            <a:avLst/>
          </a:prstGeom>
          <a:noFill/>
          <a:ln w="9525">
            <a:noFill/>
            <a:miter lim="800000"/>
            <a:headEnd/>
            <a:tailEnd/>
          </a:ln>
          <a:effectLst/>
        </p:spPr>
        <p:txBody>
          <a:bodyPr/>
          <a:lstStyle/>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The </a:t>
            </a:r>
            <a:r>
              <a:rPr kumimoji="0" lang="en-AU" sz="2400" b="0" i="1"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start message event </a:t>
            </a: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triggers a process by the receipt of a message when an incoming message flow is connected to the event</a:t>
            </a: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p:txBody>
      </p:sp>
      <p:sp>
        <p:nvSpPr>
          <p:cNvPr id="1800194" name="Rectangle 2"/>
          <p:cNvSpPr>
            <a:spLocks noGrp="1" noChangeArrowheads="1"/>
          </p:cNvSpPr>
          <p:nvPr>
            <p:ph type="title"/>
          </p:nvPr>
        </p:nvSpPr>
        <p:spPr>
          <a:xfrm>
            <a:off x="886476" y="860520"/>
            <a:ext cx="9720072" cy="811981"/>
          </a:xfrm>
        </p:spPr>
        <p:txBody>
          <a:bodyPr>
            <a:normAutofit/>
          </a:bodyPr>
          <a:lstStyle/>
          <a:p>
            <a:r>
              <a:rPr lang="en-AU" sz="4000" dirty="0"/>
              <a:t>BPMN Elements – Start Message Event</a:t>
            </a:r>
          </a:p>
        </p:txBody>
      </p:sp>
      <p:graphicFrame>
        <p:nvGraphicFramePr>
          <p:cNvPr id="7" name="Object 3"/>
          <p:cNvGraphicFramePr>
            <a:graphicFrameLocks noGrp="1" noChangeAspect="1"/>
          </p:cNvGraphicFramePr>
          <p:nvPr>
            <p:ph idx="1"/>
          </p:nvPr>
        </p:nvGraphicFramePr>
        <p:xfrm>
          <a:off x="5746512" y="1966897"/>
          <a:ext cx="4743451" cy="4301130"/>
        </p:xfrm>
        <a:graphic>
          <a:graphicData uri="http://schemas.openxmlformats.org/presentationml/2006/ole">
            <mc:AlternateContent xmlns:mc="http://schemas.openxmlformats.org/markup-compatibility/2006">
              <mc:Choice xmlns:v="urn:schemas-microsoft-com:vml" Requires="v">
                <p:oleObj name="Visio" r:id="rId3" imgW="4343331" imgH="3938492" progId="Visio.Drawing.11">
                  <p:embed/>
                </p:oleObj>
              </mc:Choice>
              <mc:Fallback>
                <p:oleObj name="Visio" r:id="rId3" imgW="4343331" imgH="3938492" progId="Visio.Drawing.11">
                  <p:embed/>
                  <p:pic>
                    <p:nvPicPr>
                      <p:cNvPr id="7" name="Object 3"/>
                      <p:cNvPicPr>
                        <a:picLocks noChangeAspect="1" noChangeArrowheads="1"/>
                      </p:cNvPicPr>
                      <p:nvPr/>
                    </p:nvPicPr>
                    <p:blipFill>
                      <a:blip r:embed="rId4"/>
                      <a:srcRect/>
                      <a:stretch>
                        <a:fillRect/>
                      </a:stretch>
                    </p:blipFill>
                    <p:spPr bwMode="auto">
                      <a:xfrm>
                        <a:off x="5746512" y="1966897"/>
                        <a:ext cx="4743451" cy="4301130"/>
                      </a:xfrm>
                      <a:prstGeom prst="rect">
                        <a:avLst/>
                      </a:prstGeom>
                      <a:noFill/>
                      <a:ln>
                        <a:noFill/>
                      </a:ln>
                      <a:effectLst/>
                    </p:spPr>
                  </p:pic>
                </p:oleObj>
              </mc:Fallback>
            </mc:AlternateContent>
          </a:graphicData>
        </a:graphic>
      </p:graphicFrame>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36</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spTree>
    <p:extLst>
      <p:ext uri="{BB962C8B-B14F-4D97-AF65-F5344CB8AC3E}">
        <p14:creationId xmlns:p14="http://schemas.microsoft.com/office/powerpoint/2010/main" val="17385791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879D286-E471-674B-B6FB-48A9E9D8B0A2}"/>
              </a:ext>
            </a:extLst>
          </p:cNvPr>
          <p:cNvSpPr/>
          <p:nvPr/>
        </p:nvSpPr>
        <p:spPr>
          <a:xfrm>
            <a:off x="1143786" y="1200795"/>
            <a:ext cx="8585662" cy="1828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a:ln>
                <a:noFill/>
              </a:ln>
              <a:solidFill>
                <a:prstClr val="white"/>
              </a:solidFill>
              <a:effectLst/>
              <a:uLnTx/>
              <a:uFillTx/>
              <a:latin typeface="Times New Roman"/>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7386" y="1995239"/>
            <a:ext cx="7010242" cy="4277545"/>
          </a:xfrm>
          <a:prstGeom prst="rect">
            <a:avLst/>
          </a:prstGeom>
        </p:spPr>
      </p:pic>
      <p:sp>
        <p:nvSpPr>
          <p:cNvPr id="1806338" name="Rectangle 2"/>
          <p:cNvSpPr>
            <a:spLocks noGrp="1" noChangeArrowheads="1"/>
          </p:cNvSpPr>
          <p:nvPr>
            <p:ph type="title"/>
          </p:nvPr>
        </p:nvSpPr>
        <p:spPr>
          <a:xfrm>
            <a:off x="1024128" y="585216"/>
            <a:ext cx="2879278" cy="1499616"/>
          </a:xfrm>
        </p:spPr>
        <p:txBody>
          <a:bodyPr>
            <a:normAutofit/>
          </a:bodyPr>
          <a:lstStyle/>
          <a:p>
            <a:r>
              <a:rPr lang="en-AU" sz="3200" dirty="0"/>
              <a:t>example:</a:t>
            </a:r>
            <a:br>
              <a:rPr lang="en-AU" sz="3200" dirty="0"/>
            </a:br>
            <a:r>
              <a:rPr lang="en-AU" sz="3200" dirty="0"/>
              <a:t>Order-to-cash</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37</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7386" y="843181"/>
            <a:ext cx="7010242" cy="465768"/>
          </a:xfrm>
          <a:prstGeom prst="rect">
            <a:avLst/>
          </a:prstGeom>
        </p:spPr>
      </p:pic>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1194" t="7495" r="77938" b="55805"/>
          <a:stretch/>
        </p:blipFill>
        <p:spPr>
          <a:xfrm>
            <a:off x="5367745" y="1241035"/>
            <a:ext cx="761202" cy="1991572"/>
          </a:xfrm>
          <a:prstGeom prst="rect">
            <a:avLst/>
          </a:prstGeom>
        </p:spPr>
      </p:pic>
      <p:pic>
        <p:nvPicPr>
          <p:cNvPr id="12" name="Picture 11"/>
          <p:cNvPicPr>
            <a:picLocks noChangeAspect="1"/>
          </p:cNvPicPr>
          <p:nvPr/>
        </p:nvPicPr>
        <p:blipFill rotWithShape="1">
          <a:blip r:embed="rId6" cstate="print">
            <a:extLst>
              <a:ext uri="{28A0092B-C50C-407E-A947-70E740481C1C}">
                <a14:useLocalDpi xmlns:a14="http://schemas.microsoft.com/office/drawing/2010/main" val="0"/>
              </a:ext>
            </a:extLst>
          </a:blip>
          <a:srcRect l="29350" r="58873" b="27986"/>
          <a:stretch/>
        </p:blipFill>
        <p:spPr>
          <a:xfrm>
            <a:off x="6638358" y="834086"/>
            <a:ext cx="824879" cy="3912119"/>
          </a:xfrm>
          <a:prstGeom prst="rect">
            <a:avLst/>
          </a:prstGeom>
        </p:spPr>
      </p:pic>
      <p:pic>
        <p:nvPicPr>
          <p:cNvPr id="14" name="Picture 13"/>
          <p:cNvPicPr>
            <a:picLocks noChangeAspect="1"/>
          </p:cNvPicPr>
          <p:nvPr/>
        </p:nvPicPr>
        <p:blipFill rotWithShape="1">
          <a:blip r:embed="rId5" cstate="print">
            <a:extLst>
              <a:ext uri="{28A0092B-C50C-407E-A947-70E740481C1C}">
                <a14:useLocalDpi xmlns:a14="http://schemas.microsoft.com/office/drawing/2010/main" val="0"/>
              </a:ext>
            </a:extLst>
          </a:blip>
          <a:srcRect l="44918" t="8130" r="45422" b="11605"/>
          <a:stretch/>
        </p:blipFill>
        <p:spPr>
          <a:xfrm>
            <a:off x="7729803" y="1275314"/>
            <a:ext cx="676552" cy="4356566"/>
          </a:xfrm>
          <a:prstGeom prst="rect">
            <a:avLst/>
          </a:prstGeom>
        </p:spPr>
      </p:pic>
      <p:pic>
        <p:nvPicPr>
          <p:cNvPr id="15" name="Picture 14"/>
          <p:cNvPicPr>
            <a:picLocks noChangeAspect="1"/>
          </p:cNvPicPr>
          <p:nvPr/>
        </p:nvPicPr>
        <p:blipFill rotWithShape="1">
          <a:blip r:embed="rId5" cstate="print">
            <a:extLst>
              <a:ext uri="{28A0092B-C50C-407E-A947-70E740481C1C}">
                <a14:useLocalDpi xmlns:a14="http://schemas.microsoft.com/office/drawing/2010/main" val="0"/>
              </a:ext>
            </a:extLst>
          </a:blip>
          <a:srcRect l="54528" t="7046" r="36265" b="45959"/>
          <a:stretch/>
        </p:blipFill>
        <p:spPr>
          <a:xfrm>
            <a:off x="8409147" y="1217893"/>
            <a:ext cx="644837" cy="2550078"/>
          </a:xfrm>
          <a:prstGeom prst="rect">
            <a:avLst/>
          </a:prstGeom>
        </p:spPr>
      </p:pic>
      <p:pic>
        <p:nvPicPr>
          <p:cNvPr id="16" name="Picture 15"/>
          <p:cNvPicPr>
            <a:picLocks noChangeAspect="1"/>
          </p:cNvPicPr>
          <p:nvPr/>
        </p:nvPicPr>
        <p:blipFill rotWithShape="1">
          <a:blip r:embed="rId5" cstate="print">
            <a:extLst>
              <a:ext uri="{28A0092B-C50C-407E-A947-70E740481C1C}">
                <a14:useLocalDpi xmlns:a14="http://schemas.microsoft.com/office/drawing/2010/main" val="0"/>
              </a:ext>
            </a:extLst>
          </a:blip>
          <a:srcRect l="67516" r="25715" b="27931"/>
          <a:stretch/>
        </p:blipFill>
        <p:spPr>
          <a:xfrm>
            <a:off x="9320167" y="835052"/>
            <a:ext cx="474064" cy="3912749"/>
          </a:xfrm>
          <a:prstGeom prst="rect">
            <a:avLst/>
          </a:prstGeom>
        </p:spPr>
      </p:pic>
    </p:spTree>
    <p:extLst>
      <p:ext uri="{BB962C8B-B14F-4D97-AF65-F5344CB8AC3E}">
        <p14:creationId xmlns:p14="http://schemas.microsoft.com/office/powerpoint/2010/main" val="38241915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1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10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1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1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1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45471" y="567641"/>
            <a:ext cx="9720072" cy="1499616"/>
          </a:xfrm>
        </p:spPr>
        <p:txBody>
          <a:bodyPr/>
          <a:lstStyle/>
          <a:p>
            <a:r>
              <a:rPr lang="en-AU" dirty="0"/>
              <a:t>Pools, Lanes and Message Flows: syntax</a:t>
            </a:r>
          </a:p>
        </p:txBody>
      </p:sp>
      <p:sp>
        <p:nvSpPr>
          <p:cNvPr id="2" name="Content Placeholder 1"/>
          <p:cNvSpPr>
            <a:spLocks noGrp="1"/>
          </p:cNvSpPr>
          <p:nvPr>
            <p:ph idx="1"/>
          </p:nvPr>
        </p:nvSpPr>
        <p:spPr>
          <a:xfrm>
            <a:off x="1112432" y="1911091"/>
            <a:ext cx="4254634" cy="4631054"/>
          </a:xfrm>
        </p:spPr>
        <p:txBody>
          <a:bodyPr>
            <a:normAutofit/>
          </a:bodyPr>
          <a:lstStyle/>
          <a:p>
            <a:pPr marL="457182" indent="-457182" fontAlgn="base">
              <a:spcAft>
                <a:spcPct val="0"/>
              </a:spcAft>
              <a:buClr>
                <a:srgbClr val="B1B1B1"/>
              </a:buClr>
              <a:buFont typeface="+mj-lt"/>
              <a:buAutoNum type="arabicPeriod"/>
            </a:pPr>
            <a:r>
              <a:rPr lang="en-AU" sz="2160" dirty="0">
                <a:ea typeface="ＭＳ Ｐゴシック" pitchFamily="34" charset="-128"/>
              </a:rPr>
              <a:t>The Sequence Flow </a:t>
            </a:r>
            <a:r>
              <a:rPr lang="en-AU" sz="2160" b="1" dirty="0">
                <a:ea typeface="ＭＳ Ｐゴシック" pitchFamily="34" charset="-128"/>
              </a:rPr>
              <a:t>cannot</a:t>
            </a:r>
            <a:r>
              <a:rPr lang="en-AU" sz="2160" dirty="0">
                <a:ea typeface="ＭＳ Ｐゴシック" pitchFamily="34" charset="-128"/>
              </a:rPr>
              <a:t> cross the boundaries of a Pool</a:t>
            </a:r>
          </a:p>
          <a:p>
            <a:pPr marL="457182" indent="-457182" fontAlgn="base">
              <a:spcAft>
                <a:spcPct val="0"/>
              </a:spcAft>
              <a:buClr>
                <a:srgbClr val="B1B1B1"/>
              </a:buClr>
              <a:buFont typeface="+mj-lt"/>
              <a:buAutoNum type="arabicPeriod"/>
            </a:pPr>
            <a:r>
              <a:rPr lang="en-AU" sz="2160" dirty="0">
                <a:ea typeface="ＭＳ Ｐゴシック" pitchFamily="34" charset="-128"/>
              </a:rPr>
              <a:t>Both Sequence Flow and Message Flow </a:t>
            </a:r>
            <a:r>
              <a:rPr lang="en-AU" sz="2160" b="1" dirty="0">
                <a:ea typeface="ＭＳ Ｐゴシック" pitchFamily="34" charset="-128"/>
              </a:rPr>
              <a:t>can cross </a:t>
            </a:r>
            <a:r>
              <a:rPr lang="en-AU" sz="2160" dirty="0">
                <a:ea typeface="ＭＳ Ｐゴシック" pitchFamily="34" charset="-128"/>
              </a:rPr>
              <a:t>the boundaries of Lanes</a:t>
            </a:r>
          </a:p>
          <a:p>
            <a:pPr marL="457182" indent="-457182" fontAlgn="base">
              <a:spcAft>
                <a:spcPct val="0"/>
              </a:spcAft>
              <a:buClr>
                <a:srgbClr val="B1B1B1"/>
              </a:buClr>
              <a:buFont typeface="+mj-lt"/>
              <a:buAutoNum type="arabicPeriod"/>
            </a:pPr>
            <a:r>
              <a:rPr lang="en-AU" sz="2160" dirty="0">
                <a:ea typeface="ＭＳ Ｐゴシック" pitchFamily="34" charset="-128"/>
              </a:rPr>
              <a:t>A Message Flow </a:t>
            </a:r>
            <a:r>
              <a:rPr lang="en-AU" sz="2160" b="1" dirty="0">
                <a:ea typeface="ＭＳ Ｐゴシック" pitchFamily="34" charset="-128"/>
              </a:rPr>
              <a:t>cannot connect </a:t>
            </a:r>
            <a:r>
              <a:rPr lang="en-AU" sz="2160" dirty="0">
                <a:ea typeface="ＭＳ Ｐゴシック" pitchFamily="34" charset="-128"/>
              </a:rPr>
              <a:t>two flow elements within the same pool</a:t>
            </a:r>
          </a:p>
        </p:txBody>
      </p:sp>
      <p:sp>
        <p:nvSpPr>
          <p:cNvPr id="17"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1000" b="0" i="0" u="none" strike="noStrike" kern="1200" cap="none" spc="0" normalizeH="0" baseline="0" noProof="0" dirty="0">
                <a:ln>
                  <a:noFill/>
                </a:ln>
                <a:solidFill>
                  <a:prstClr val="black">
                    <a:lumMod val="50000"/>
                    <a:lumOff val="50000"/>
                  </a:prstClr>
                </a:solidFill>
                <a:effectLst/>
                <a:uLnTx/>
                <a:uFillTx/>
                <a:latin typeface="Tw Cen MT Condensed"/>
                <a:ea typeface="+mn-ea"/>
                <a:cs typeface="+mn-cs"/>
              </a:rPr>
              <a:t>19</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15464" y="2221299"/>
            <a:ext cx="3673098" cy="3180304"/>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85000" y="2442013"/>
            <a:ext cx="661664" cy="1720328"/>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80391" y="2442013"/>
            <a:ext cx="694846" cy="1737115"/>
          </a:xfrm>
          <a:prstGeom prst="rect">
            <a:avLst/>
          </a:prstGeom>
        </p:spPr>
      </p:pic>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80391" y="3509062"/>
            <a:ext cx="694846" cy="1737115"/>
          </a:xfrm>
          <a:prstGeom prst="rect">
            <a:avLst/>
          </a:prstGeom>
        </p:spPr>
      </p:pic>
      <p:pic>
        <p:nvPicPr>
          <p:cNvPr id="20" name="Picture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761344" y="2432439"/>
            <a:ext cx="662582" cy="2717710"/>
          </a:xfrm>
          <a:prstGeom prst="rect">
            <a:avLst/>
          </a:prstGeom>
        </p:spPr>
      </p:pic>
      <p:pic>
        <p:nvPicPr>
          <p:cNvPr id="21" name="Picture 2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598576" y="3509064"/>
            <a:ext cx="655409" cy="1650659"/>
          </a:xfrm>
          <a:prstGeom prst="rect">
            <a:avLst/>
          </a:prstGeom>
        </p:spPr>
      </p:pic>
      <p:pic>
        <p:nvPicPr>
          <p:cNvPr id="22" name="Picture 2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46342" y="3483917"/>
            <a:ext cx="694846" cy="1737115"/>
          </a:xfrm>
          <a:prstGeom prst="rect">
            <a:avLst/>
          </a:prstGeom>
        </p:spPr>
      </p:pic>
      <p:pic>
        <p:nvPicPr>
          <p:cNvPr id="25" name="Picture 4" descr="http://upload.wikimedia.org/wikipedia/commons/thumb/b/ba/Red_x.svg/150px-Red_x.svg.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643410" y="3038698"/>
            <a:ext cx="543745" cy="54374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www.clker.com/cliparts/2/k/n/l/C/Q/transparent-green-checkmark-hi.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31417" y="2989039"/>
            <a:ext cx="566418" cy="590267"/>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http://upload.wikimedia.org/wikipedia/commons/thumb/b/ba/Red_x.svg/150px-Red_x.svg.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643410" y="4080602"/>
            <a:ext cx="543745" cy="54374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www.clker.com/cliparts/2/k/n/l/C/Q/transparent-green-checkmark-hi.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898426" y="4019334"/>
            <a:ext cx="566418" cy="59026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http://www.clker.com/cliparts/2/k/n/l/C/Q/transparent-green-checkmark-hi.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889773" y="3368868"/>
            <a:ext cx="566418" cy="59026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http://www.clker.com/cliparts/2/k/n/l/C/Q/transparent-green-checkmark-hi.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723266" y="3954043"/>
            <a:ext cx="566418" cy="590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67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25"/>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26"/>
                                        </p:tgtEl>
                                        <p:attrNameLst>
                                          <p:attrName>style.visibility</p:attrName>
                                        </p:attrNameLst>
                                      </p:cBhvr>
                                      <p:to>
                                        <p:strVal val="hidden"/>
                                      </p:to>
                                    </p:set>
                                  </p:childTnLst>
                                </p:cTn>
                              </p:par>
                              <p:par>
                                <p:cTn id="37" presetID="10" presetClass="entr" presetSubtype="0" fill="hold" grpId="0" nodeType="withEffect">
                                  <p:stCondLst>
                                    <p:cond delay="0"/>
                                  </p:stCondLst>
                                  <p:childTnLst>
                                    <p:set>
                                      <p:cBhvr>
                                        <p:cTn id="38" dur="1" fill="hold">
                                          <p:stCondLst>
                                            <p:cond delay="0"/>
                                          </p:stCondLst>
                                        </p:cTn>
                                        <p:tgtEl>
                                          <p:spTgt spid="2">
                                            <p:txEl>
                                              <p:pRg st="1" end="1"/>
                                            </p:txEl>
                                          </p:spTgt>
                                        </p:tgtEl>
                                        <p:attrNameLst>
                                          <p:attrName>style.visibility</p:attrName>
                                        </p:attrNameLst>
                                      </p:cBhvr>
                                      <p:to>
                                        <p:strVal val="visible"/>
                                      </p:to>
                                    </p:set>
                                    <p:animEffect transition="in" filter="fade">
                                      <p:cBhvr>
                                        <p:cTn id="39" dur="500"/>
                                        <p:tgtEl>
                                          <p:spTgt spid="2">
                                            <p:txEl>
                                              <p:pRg st="1" end="1"/>
                                            </p:txEl>
                                          </p:spTgt>
                                        </p:tgtEl>
                                      </p:cBhvr>
                                    </p:animEffect>
                                  </p:childTnLst>
                                </p:cTn>
                              </p:par>
                            </p:childTnLst>
                          </p:cTn>
                        </p:par>
                        <p:par>
                          <p:cTn id="40" fill="hold">
                            <p:stCondLst>
                              <p:cond delay="500"/>
                            </p:stCondLst>
                            <p:childTnLst>
                              <p:par>
                                <p:cTn id="41" presetID="22" presetClass="entr" presetSubtype="1"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up)">
                                      <p:cBhvr>
                                        <p:cTn id="43" dur="500"/>
                                        <p:tgtEl>
                                          <p:spTgt spid="12"/>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500"/>
                                        <p:tgtEl>
                                          <p:spTgt spid="32"/>
                                        </p:tgtEl>
                                      </p:cBhvr>
                                    </p:animEffect>
                                  </p:childTnLst>
                                </p:cTn>
                              </p:par>
                            </p:childTnLst>
                          </p:cTn>
                        </p:par>
                        <p:par>
                          <p:cTn id="48" fill="hold">
                            <p:stCondLst>
                              <p:cond delay="1500"/>
                            </p:stCondLst>
                            <p:childTnLst>
                              <p:par>
                                <p:cTn id="49" presetID="22" presetClass="entr" presetSubtype="1" fill="hold"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up)">
                                      <p:cBhvr>
                                        <p:cTn id="51" dur="500"/>
                                        <p:tgtEl>
                                          <p:spTgt spid="20"/>
                                        </p:tgtEl>
                                      </p:cBhvr>
                                    </p:animEffect>
                                  </p:childTnLst>
                                </p:cTn>
                              </p:par>
                            </p:childTnLst>
                          </p:cTn>
                        </p:par>
                        <p:par>
                          <p:cTn id="52" fill="hold">
                            <p:stCondLst>
                              <p:cond delay="2000"/>
                            </p:stCondLst>
                            <p:childTnLst>
                              <p:par>
                                <p:cTn id="53" presetID="10" presetClass="entr" presetSubtype="0"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nodeType="clickEffect">
                                  <p:stCondLst>
                                    <p:cond delay="0"/>
                                  </p:stCondLst>
                                  <p:childTnLst>
                                    <p:set>
                                      <p:cBhvr>
                                        <p:cTn id="59" dur="1" fill="hold">
                                          <p:stCondLst>
                                            <p:cond delay="0"/>
                                          </p:stCondLst>
                                        </p:cTn>
                                        <p:tgtEl>
                                          <p:spTgt spid="32"/>
                                        </p:tgtEl>
                                        <p:attrNameLst>
                                          <p:attrName>style.visibility</p:attrName>
                                        </p:attrNameLst>
                                      </p:cBhvr>
                                      <p:to>
                                        <p:strVal val="hidden"/>
                                      </p:to>
                                    </p:set>
                                  </p:childTnLst>
                                </p:cTn>
                              </p:par>
                              <p:par>
                                <p:cTn id="60" presetID="1" presetClass="exit" presetSubtype="0" fill="hold" nodeType="withEffect">
                                  <p:stCondLst>
                                    <p:cond delay="0"/>
                                  </p:stCondLst>
                                  <p:childTnLst>
                                    <p:set>
                                      <p:cBhvr>
                                        <p:cTn id="61" dur="1" fill="hold">
                                          <p:stCondLst>
                                            <p:cond delay="0"/>
                                          </p:stCondLst>
                                        </p:cTn>
                                        <p:tgtEl>
                                          <p:spTgt spid="31"/>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2"/>
                                        </p:tgtEl>
                                      </p:cBhvr>
                                    </p:animEffect>
                                    <p:set>
                                      <p:cBhvr>
                                        <p:cTn id="64" dur="1" fill="hold">
                                          <p:stCondLst>
                                            <p:cond delay="499"/>
                                          </p:stCondLst>
                                        </p:cTn>
                                        <p:tgtEl>
                                          <p:spTgt spid="12"/>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20"/>
                                        </p:tgtEl>
                                      </p:cBhvr>
                                    </p:animEffect>
                                    <p:set>
                                      <p:cBhvr>
                                        <p:cTn id="67" dur="1" fill="hold">
                                          <p:stCondLst>
                                            <p:cond delay="499"/>
                                          </p:stCondLst>
                                        </p:cTn>
                                        <p:tgtEl>
                                          <p:spTgt spid="20"/>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
                                            <p:txEl>
                                              <p:pRg st="2" end="2"/>
                                            </p:txEl>
                                          </p:spTgt>
                                        </p:tgtEl>
                                        <p:attrNameLst>
                                          <p:attrName>style.visibility</p:attrName>
                                        </p:attrNameLst>
                                      </p:cBhvr>
                                      <p:to>
                                        <p:strVal val="visible"/>
                                      </p:to>
                                    </p:set>
                                    <p:animEffect transition="in" filter="fade">
                                      <p:cBhvr>
                                        <p:cTn id="72" dur="500"/>
                                        <p:tgtEl>
                                          <p:spTgt spid="2">
                                            <p:txEl>
                                              <p:pRg st="2" end="2"/>
                                            </p:txEl>
                                          </p:spTgt>
                                        </p:tgtEl>
                                      </p:cBhvr>
                                    </p:animEffect>
                                  </p:childTnLst>
                                </p:cTn>
                              </p:par>
                            </p:childTnLst>
                          </p:cTn>
                        </p:par>
                        <p:par>
                          <p:cTn id="73" fill="hold">
                            <p:stCondLst>
                              <p:cond delay="500"/>
                            </p:stCondLst>
                            <p:childTnLst>
                              <p:par>
                                <p:cTn id="74" presetID="22" presetClass="entr" presetSubtype="1" fill="hold" nodeType="after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wipe(up)">
                                      <p:cBhvr>
                                        <p:cTn id="76" dur="500"/>
                                        <p:tgtEl>
                                          <p:spTgt spid="21"/>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9"/>
                                        </p:tgtEl>
                                        <p:attrNameLst>
                                          <p:attrName>style.visibility</p:attrName>
                                        </p:attrNameLst>
                                      </p:cBhvr>
                                      <p:to>
                                        <p:strVal val="visible"/>
                                      </p:to>
                                    </p:set>
                                    <p:animEffect transition="in" filter="fade">
                                      <p:cBhvr>
                                        <p:cTn id="81" dur="500"/>
                                        <p:tgtEl>
                                          <p:spTgt spid="29"/>
                                        </p:tgtEl>
                                      </p:cBhvr>
                                    </p:animEffect>
                                  </p:childTnLst>
                                </p:cTn>
                              </p:par>
                            </p:childTnLst>
                          </p:cTn>
                        </p:par>
                        <p:par>
                          <p:cTn id="82" fill="hold">
                            <p:stCondLst>
                              <p:cond delay="500"/>
                            </p:stCondLst>
                            <p:childTnLst>
                              <p:par>
                                <p:cTn id="83" presetID="22" presetClass="entr" presetSubtype="1" fill="hold" nodeType="after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wipe(up)">
                                      <p:cBhvr>
                                        <p:cTn id="85" dur="500"/>
                                        <p:tgtEl>
                                          <p:spTgt spid="22"/>
                                        </p:tgtEl>
                                      </p:cBhvr>
                                    </p:animEffect>
                                  </p:childTnLst>
                                </p:cTn>
                              </p:par>
                            </p:childTnLst>
                          </p:cTn>
                        </p:par>
                        <p:par>
                          <p:cTn id="86" fill="hold">
                            <p:stCondLst>
                              <p:cond delay="1000"/>
                            </p:stCondLst>
                            <p:childTnLst>
                              <p:par>
                                <p:cTn id="87" presetID="10" presetClass="entr" presetSubtype="0" fill="hold"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fade">
                                      <p:cBhvr>
                                        <p:cTn id="8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60540" y="2084832"/>
            <a:ext cx="10107332" cy="4376583"/>
          </a:xfrm>
          <a:prstGeom prst="rect">
            <a:avLst/>
          </a:prstGeom>
        </p:spPr>
        <p:txBody>
          <a:bodyPr wrap="square">
            <a:spAutoFit/>
          </a:bodyPr>
          <a:lstStyle/>
          <a:p>
            <a:pPr marL="342887" marR="0" lvl="0" indent="-342887" algn="l" defTabSz="457200" rtl="0" eaLnBrk="1" fontAlgn="base" latinLnBrk="0" hangingPunct="1">
              <a:lnSpc>
                <a:spcPct val="100000"/>
              </a:lnSpc>
              <a:spcBef>
                <a:spcPct val="20000"/>
              </a:spcBef>
              <a:spcAft>
                <a:spcPct val="0"/>
              </a:spcAft>
              <a:buClr>
                <a:srgbClr val="B1B1B1"/>
              </a:buClr>
              <a:buSzTx/>
              <a:buFont typeface="Arial" charset="0"/>
              <a:buChar char="•"/>
              <a:tabLst/>
              <a:defRPr/>
            </a:pP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A </a:t>
            </a:r>
            <a:r>
              <a:rPr kumimoji="0" lang="en-AU" sz="2400" b="1"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Send</a:t>
            </a: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 activity will send the outgoing message upon activity completion</a:t>
            </a:r>
          </a:p>
          <a:p>
            <a:pPr marL="342887" marR="0" lvl="0" indent="-342887" algn="l" defTabSz="457200" rtl="0" eaLnBrk="1" fontAlgn="base" latinLnBrk="0" hangingPunct="1">
              <a:lnSpc>
                <a:spcPct val="100000"/>
              </a:lnSpc>
              <a:spcBef>
                <a:spcPct val="20000"/>
              </a:spcBef>
              <a:spcAft>
                <a:spcPct val="0"/>
              </a:spcAft>
              <a:buClr>
                <a:srgbClr val="B1B1B1"/>
              </a:buClr>
              <a:buSzTx/>
              <a:buFont typeface="Arial" charset="0"/>
              <a:buChar char="•"/>
              <a:tabLst/>
              <a:defRPr/>
            </a:pP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A </a:t>
            </a:r>
            <a:r>
              <a:rPr kumimoji="0" lang="en-AU" sz="2400" b="1"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Receive</a:t>
            </a: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 activity won’t start until the incoming message has been received</a:t>
            </a: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endParaRPr>
          </a:p>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Note: the order of the message flows </a:t>
            </a:r>
            <a:r>
              <a:rPr kumimoji="0" lang="en-AU" sz="2400" b="0" i="0" u="none" strike="noStrike" kern="1200" cap="none" spc="0" normalizeH="0" baseline="0" noProof="0" dirty="0" err="1">
                <a:ln>
                  <a:noFill/>
                </a:ln>
                <a:solidFill>
                  <a:prstClr val="black"/>
                </a:solidFill>
                <a:effectLst/>
                <a:uLnTx/>
                <a:uFillTx/>
                <a:latin typeface="Times New Roman"/>
                <a:ea typeface="ＭＳ Ｐゴシック" pitchFamily="34" charset="-128"/>
                <a:cs typeface="Arial" panose="020B0604020202020204" pitchFamily="34" charset="0"/>
              </a:rPr>
              <a:t>w.r.t</a:t>
            </a: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 an activity is </a:t>
            </a:r>
            <a:r>
              <a:rPr kumimoji="0" lang="en-AU" sz="2400" b="0" i="0" u="sng"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irrelevant</a:t>
            </a:r>
            <a:r>
              <a:rPr kumimoji="0" lang="en-AU" sz="2400" b="0" i="0" u="none" strike="noStrike" kern="1200" cap="none" spc="0" normalizeH="0" baseline="0" noProof="0" dirty="0">
                <a:ln>
                  <a:noFill/>
                </a:ln>
                <a:solidFill>
                  <a:prstClr val="black"/>
                </a:solidFill>
                <a:effectLst/>
                <a:uLnTx/>
                <a:uFillTx/>
                <a:latin typeface="Times New Roman"/>
                <a:ea typeface="ＭＳ Ｐゴシック" pitchFamily="34" charset="-128"/>
                <a:cs typeface="Arial" panose="020B0604020202020204" pitchFamily="34" charset="0"/>
              </a:rPr>
              <a:t>, the above rules always hold</a:t>
            </a:r>
          </a:p>
        </p:txBody>
      </p:sp>
      <p:sp>
        <p:nvSpPr>
          <p:cNvPr id="1800195" name="Rectangle 3"/>
          <p:cNvSpPr>
            <a:spLocks noChangeArrowheads="1"/>
          </p:cNvSpPr>
          <p:nvPr/>
        </p:nvSpPr>
        <p:spPr bwMode="auto">
          <a:xfrm>
            <a:off x="1877483" y="968821"/>
            <a:ext cx="8429273" cy="3176348"/>
          </a:xfrm>
          <a:prstGeom prst="rect">
            <a:avLst/>
          </a:prstGeom>
          <a:noFill/>
          <a:ln w="9525">
            <a:noFill/>
            <a:miter lim="800000"/>
            <a:headEnd/>
            <a:tailEnd/>
          </a:ln>
          <a:effectLst/>
        </p:spPr>
        <p:txBody>
          <a:bodyPr/>
          <a:lstStyle/>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p:txBody>
      </p:sp>
      <p:sp>
        <p:nvSpPr>
          <p:cNvPr id="1800194" name="Rectangle 2"/>
          <p:cNvSpPr>
            <a:spLocks noGrp="1" noChangeArrowheads="1"/>
          </p:cNvSpPr>
          <p:nvPr>
            <p:ph type="title"/>
          </p:nvPr>
        </p:nvSpPr>
        <p:spPr/>
        <p:txBody>
          <a:bodyPr>
            <a:normAutofit/>
          </a:bodyPr>
          <a:lstStyle/>
          <a:p>
            <a:r>
              <a:rPr lang="en-AU" sz="4000" dirty="0"/>
              <a:t>When are messages sent or received? </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39</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graphicFrame>
        <p:nvGraphicFramePr>
          <p:cNvPr id="1800201" name="Object 9"/>
          <p:cNvGraphicFramePr>
            <a:graphicFrameLocks noChangeAspect="1"/>
          </p:cNvGraphicFramePr>
          <p:nvPr/>
        </p:nvGraphicFramePr>
        <p:xfrm>
          <a:off x="2769622" y="3438200"/>
          <a:ext cx="3315067" cy="1763698"/>
        </p:xfrm>
        <a:graphic>
          <a:graphicData uri="http://schemas.openxmlformats.org/presentationml/2006/ole">
            <mc:AlternateContent xmlns:mc="http://schemas.openxmlformats.org/markup-compatibility/2006">
              <mc:Choice xmlns:v="urn:schemas-microsoft-com:vml" Requires="v">
                <p:oleObj name="Visio" r:id="rId3" imgW="5457771" imgH="2901473" progId="Visio.Drawing.11">
                  <p:embed/>
                </p:oleObj>
              </mc:Choice>
              <mc:Fallback>
                <p:oleObj name="Visio" r:id="rId3" imgW="5457771" imgH="2901473" progId="Visio.Drawing.11">
                  <p:embed/>
                  <p:pic>
                    <p:nvPicPr>
                      <p:cNvPr id="1800201" name="Object 9"/>
                      <p:cNvPicPr>
                        <a:picLocks noChangeAspect="1" noChangeArrowheads="1"/>
                      </p:cNvPicPr>
                      <p:nvPr/>
                    </p:nvPicPr>
                    <p:blipFill>
                      <a:blip r:embed="rId4"/>
                      <a:srcRect/>
                      <a:stretch>
                        <a:fillRect/>
                      </a:stretch>
                    </p:blipFill>
                    <p:spPr bwMode="auto">
                      <a:xfrm>
                        <a:off x="2769622" y="3438200"/>
                        <a:ext cx="3315067" cy="1763698"/>
                      </a:xfrm>
                      <a:prstGeom prst="rect">
                        <a:avLst/>
                      </a:prstGeom>
                      <a:noFill/>
                      <a:ln>
                        <a:noFill/>
                      </a:ln>
                      <a:effectLst/>
                    </p:spPr>
                  </p:pic>
                </p:oleObj>
              </mc:Fallback>
            </mc:AlternateContent>
          </a:graphicData>
        </a:graphic>
      </p:graphicFrame>
      <p:graphicFrame>
        <p:nvGraphicFramePr>
          <p:cNvPr id="7" name="Object 9"/>
          <p:cNvGraphicFramePr>
            <a:graphicFrameLocks noChangeAspect="1"/>
          </p:cNvGraphicFramePr>
          <p:nvPr/>
        </p:nvGraphicFramePr>
        <p:xfrm>
          <a:off x="7194761" y="3425412"/>
          <a:ext cx="1751462" cy="1763698"/>
        </p:xfrm>
        <a:graphic>
          <a:graphicData uri="http://schemas.openxmlformats.org/presentationml/2006/ole">
            <mc:AlternateContent xmlns:mc="http://schemas.openxmlformats.org/markup-compatibility/2006">
              <mc:Choice xmlns:v="urn:schemas-microsoft-com:vml" Requires="v">
                <p:oleObj name="Visio" r:id="rId5" imgW="3116620" imgH="3136057" progId="Visio.Drawing.11">
                  <p:embed/>
                </p:oleObj>
              </mc:Choice>
              <mc:Fallback>
                <p:oleObj name="Visio" r:id="rId5" imgW="3116620" imgH="3136057" progId="Visio.Drawing.11">
                  <p:embed/>
                  <p:pic>
                    <p:nvPicPr>
                      <p:cNvPr id="7" name="Object 9"/>
                      <p:cNvPicPr>
                        <a:picLocks noChangeAspect="1" noChangeArrowheads="1"/>
                      </p:cNvPicPr>
                      <p:nvPr/>
                    </p:nvPicPr>
                    <p:blipFill>
                      <a:blip r:embed="rId6"/>
                      <a:srcRect/>
                      <a:stretch>
                        <a:fillRect/>
                      </a:stretch>
                    </p:blipFill>
                    <p:spPr bwMode="auto">
                      <a:xfrm>
                        <a:off x="7194761" y="3425412"/>
                        <a:ext cx="1751462" cy="1763698"/>
                      </a:xfrm>
                      <a:prstGeom prst="rect">
                        <a:avLst/>
                      </a:prstGeom>
                      <a:noFill/>
                      <a:ln>
                        <a:noFill/>
                      </a:ln>
                      <a:effectLst/>
                    </p:spPr>
                  </p:pic>
                </p:oleObj>
              </mc:Fallback>
            </mc:AlternateContent>
          </a:graphicData>
        </a:graphic>
      </p:graphicFrame>
      <p:graphicFrame>
        <p:nvGraphicFramePr>
          <p:cNvPr id="9" name="Object 9"/>
          <p:cNvGraphicFramePr>
            <a:graphicFrameLocks noChangeAspect="1"/>
          </p:cNvGraphicFramePr>
          <p:nvPr/>
        </p:nvGraphicFramePr>
        <p:xfrm>
          <a:off x="7180073" y="4525537"/>
          <a:ext cx="1752600" cy="663575"/>
        </p:xfrm>
        <a:graphic>
          <a:graphicData uri="http://schemas.openxmlformats.org/presentationml/2006/ole">
            <mc:AlternateContent xmlns:mc="http://schemas.openxmlformats.org/markup-compatibility/2006">
              <mc:Choice xmlns:v="urn:schemas-microsoft-com:vml" Requires="v">
                <p:oleObj name="Visio" r:id="rId7" imgW="3116620" imgH="1177613" progId="Visio.Drawing.11">
                  <p:embed/>
                </p:oleObj>
              </mc:Choice>
              <mc:Fallback>
                <p:oleObj name="Visio" r:id="rId7" imgW="3116620" imgH="1177613" progId="Visio.Drawing.11">
                  <p:embed/>
                  <p:pic>
                    <p:nvPicPr>
                      <p:cNvPr id="9" name="Object 9"/>
                      <p:cNvPicPr>
                        <a:picLocks noChangeAspect="1" noChangeArrowheads="1"/>
                      </p:cNvPicPr>
                      <p:nvPr/>
                    </p:nvPicPr>
                    <p:blipFill>
                      <a:blip r:embed="rId8"/>
                      <a:srcRect/>
                      <a:stretch>
                        <a:fillRect/>
                      </a:stretch>
                    </p:blipFill>
                    <p:spPr bwMode="auto">
                      <a:xfrm>
                        <a:off x="7180073" y="4525537"/>
                        <a:ext cx="1752600" cy="663575"/>
                      </a:xfrm>
                      <a:prstGeom prst="rect">
                        <a:avLst/>
                      </a:prstGeom>
                      <a:noFill/>
                      <a:ln>
                        <a:noFill/>
                      </a:ln>
                      <a:effectLst/>
                    </p:spPr>
                  </p:pic>
                </p:oleObj>
              </mc:Fallback>
            </mc:AlternateContent>
          </a:graphicData>
        </a:graphic>
      </p:graphicFrame>
      <p:graphicFrame>
        <p:nvGraphicFramePr>
          <p:cNvPr id="10" name="Object 9"/>
          <p:cNvGraphicFramePr>
            <a:graphicFrameLocks noChangeAspect="1"/>
          </p:cNvGraphicFramePr>
          <p:nvPr/>
        </p:nvGraphicFramePr>
        <p:xfrm>
          <a:off x="7176951" y="3430593"/>
          <a:ext cx="1751012" cy="641350"/>
        </p:xfrm>
        <a:graphic>
          <a:graphicData uri="http://schemas.openxmlformats.org/presentationml/2006/ole">
            <mc:AlternateContent xmlns:mc="http://schemas.openxmlformats.org/markup-compatibility/2006">
              <mc:Choice xmlns:v="urn:schemas-microsoft-com:vml" Requires="v">
                <p:oleObj name="Visio" r:id="rId9" imgW="3116620" imgH="1139409" progId="Visio.Drawing.11">
                  <p:embed/>
                </p:oleObj>
              </mc:Choice>
              <mc:Fallback>
                <p:oleObj name="Visio" r:id="rId9" imgW="3116620" imgH="1139409" progId="Visio.Drawing.11">
                  <p:embed/>
                  <p:pic>
                    <p:nvPicPr>
                      <p:cNvPr id="10" name="Object 9"/>
                      <p:cNvPicPr>
                        <a:picLocks noChangeAspect="1" noChangeArrowheads="1"/>
                      </p:cNvPicPr>
                      <p:nvPr/>
                    </p:nvPicPr>
                    <p:blipFill>
                      <a:blip r:embed="rId10"/>
                      <a:srcRect/>
                      <a:stretch>
                        <a:fillRect/>
                      </a:stretch>
                    </p:blipFill>
                    <p:spPr bwMode="auto">
                      <a:xfrm>
                        <a:off x="7176951" y="3430593"/>
                        <a:ext cx="1751012" cy="641350"/>
                      </a:xfrm>
                      <a:prstGeom prst="rect">
                        <a:avLst/>
                      </a:prstGeom>
                      <a:noFill/>
                      <a:ln>
                        <a:noFill/>
                      </a:ln>
                      <a:effectLst/>
                    </p:spPr>
                  </p:pic>
                </p:oleObj>
              </mc:Fallback>
            </mc:AlternateContent>
          </a:graphicData>
        </a:graphic>
      </p:graphicFrame>
      <p:graphicFrame>
        <p:nvGraphicFramePr>
          <p:cNvPr id="8" name="Object 9"/>
          <p:cNvGraphicFramePr>
            <a:graphicFrameLocks noChangeAspect="1"/>
          </p:cNvGraphicFramePr>
          <p:nvPr/>
        </p:nvGraphicFramePr>
        <p:xfrm>
          <a:off x="7176951" y="3425412"/>
          <a:ext cx="1751462" cy="1763698"/>
        </p:xfrm>
        <a:graphic>
          <a:graphicData uri="http://schemas.openxmlformats.org/presentationml/2006/ole">
            <mc:AlternateContent xmlns:mc="http://schemas.openxmlformats.org/markup-compatibility/2006">
              <mc:Choice xmlns:v="urn:schemas-microsoft-com:vml" Requires="v">
                <p:oleObj name="Visio" r:id="rId11" imgW="3116620" imgH="3136057" progId="Visio.Drawing.11">
                  <p:embed/>
                </p:oleObj>
              </mc:Choice>
              <mc:Fallback>
                <p:oleObj name="Visio" r:id="rId11" imgW="3116620" imgH="3136057" progId="Visio.Drawing.11">
                  <p:embed/>
                  <p:pic>
                    <p:nvPicPr>
                      <p:cNvPr id="8" name="Object 9"/>
                      <p:cNvPicPr>
                        <a:picLocks noChangeAspect="1" noChangeArrowheads="1"/>
                      </p:cNvPicPr>
                      <p:nvPr/>
                    </p:nvPicPr>
                    <p:blipFill>
                      <a:blip r:embed="rId12"/>
                      <a:srcRect/>
                      <a:stretch>
                        <a:fillRect/>
                      </a:stretch>
                    </p:blipFill>
                    <p:spPr bwMode="auto">
                      <a:xfrm>
                        <a:off x="7176951" y="3425412"/>
                        <a:ext cx="1751462" cy="1763698"/>
                      </a:xfrm>
                      <a:prstGeom prst="rect">
                        <a:avLst/>
                      </a:prstGeom>
                      <a:noFill/>
                      <a:ln>
                        <a:noFill/>
                      </a:ln>
                      <a:effectLst/>
                    </p:spPr>
                  </p:pic>
                </p:oleObj>
              </mc:Fallback>
            </mc:AlternateContent>
          </a:graphicData>
        </a:graphic>
      </p:graphicFrame>
      <p:graphicFrame>
        <p:nvGraphicFramePr>
          <p:cNvPr id="12" name="Object 9"/>
          <p:cNvGraphicFramePr>
            <a:graphicFrameLocks noChangeAspect="1"/>
          </p:cNvGraphicFramePr>
          <p:nvPr/>
        </p:nvGraphicFramePr>
        <p:xfrm>
          <a:off x="2842532" y="4420730"/>
          <a:ext cx="1598612" cy="723900"/>
        </p:xfrm>
        <a:graphic>
          <a:graphicData uri="http://schemas.openxmlformats.org/presentationml/2006/ole">
            <mc:AlternateContent xmlns:mc="http://schemas.openxmlformats.org/markup-compatibility/2006">
              <mc:Choice xmlns:v="urn:schemas-microsoft-com:vml" Requires="v">
                <p:oleObj name="Visio" r:id="rId13" imgW="2633376" imgH="1192358" progId="Visio.Drawing.11">
                  <p:embed/>
                </p:oleObj>
              </mc:Choice>
              <mc:Fallback>
                <p:oleObj name="Visio" r:id="rId13" imgW="2633376" imgH="1192358" progId="Visio.Drawing.11">
                  <p:embed/>
                  <p:pic>
                    <p:nvPicPr>
                      <p:cNvPr id="12" name="Object 9"/>
                      <p:cNvPicPr>
                        <a:picLocks noChangeAspect="1" noChangeArrowheads="1"/>
                      </p:cNvPicPr>
                      <p:nvPr/>
                    </p:nvPicPr>
                    <p:blipFill>
                      <a:blip r:embed="rId14"/>
                      <a:srcRect/>
                      <a:stretch>
                        <a:fillRect/>
                      </a:stretch>
                    </p:blipFill>
                    <p:spPr bwMode="auto">
                      <a:xfrm>
                        <a:off x="2842532" y="4420730"/>
                        <a:ext cx="1598612" cy="723900"/>
                      </a:xfrm>
                      <a:prstGeom prst="rect">
                        <a:avLst/>
                      </a:prstGeom>
                      <a:noFill/>
                      <a:ln>
                        <a:noFill/>
                      </a:ln>
                      <a:effectLst/>
                    </p:spPr>
                  </p:pic>
                </p:oleObj>
              </mc:Fallback>
            </mc:AlternateContent>
          </a:graphicData>
        </a:graphic>
      </p:graphicFrame>
      <p:graphicFrame>
        <p:nvGraphicFramePr>
          <p:cNvPr id="13" name="Object 9"/>
          <p:cNvGraphicFramePr>
            <a:graphicFrameLocks noChangeAspect="1"/>
          </p:cNvGraphicFramePr>
          <p:nvPr/>
        </p:nvGraphicFramePr>
        <p:xfrm>
          <a:off x="4562003" y="4420730"/>
          <a:ext cx="1457326" cy="723900"/>
        </p:xfrm>
        <a:graphic>
          <a:graphicData uri="http://schemas.openxmlformats.org/presentationml/2006/ole">
            <mc:AlternateContent xmlns:mc="http://schemas.openxmlformats.org/markup-compatibility/2006">
              <mc:Choice xmlns:v="urn:schemas-microsoft-com:vml" Requires="v">
                <p:oleObj name="Visio" r:id="rId15" imgW="2398792" imgH="1192358" progId="Visio.Drawing.11">
                  <p:embed/>
                </p:oleObj>
              </mc:Choice>
              <mc:Fallback>
                <p:oleObj name="Visio" r:id="rId15" imgW="2398792" imgH="1192358" progId="Visio.Drawing.11">
                  <p:embed/>
                  <p:pic>
                    <p:nvPicPr>
                      <p:cNvPr id="13" name="Object 9"/>
                      <p:cNvPicPr>
                        <a:picLocks noChangeAspect="1" noChangeArrowheads="1"/>
                      </p:cNvPicPr>
                      <p:nvPr/>
                    </p:nvPicPr>
                    <p:blipFill>
                      <a:blip r:embed="rId16"/>
                      <a:srcRect/>
                      <a:stretch>
                        <a:fillRect/>
                      </a:stretch>
                    </p:blipFill>
                    <p:spPr bwMode="auto">
                      <a:xfrm>
                        <a:off x="4562003" y="4420730"/>
                        <a:ext cx="1457326" cy="723900"/>
                      </a:xfrm>
                      <a:prstGeom prst="rect">
                        <a:avLst/>
                      </a:prstGeom>
                      <a:noFill/>
                      <a:ln>
                        <a:noFill/>
                      </a:ln>
                      <a:effectLst/>
                    </p:spPr>
                  </p:pic>
                </p:oleObj>
              </mc:Fallback>
            </mc:AlternateContent>
          </a:graphicData>
        </a:graphic>
      </p:graphicFrame>
      <p:graphicFrame>
        <p:nvGraphicFramePr>
          <p:cNvPr id="14" name="Object 9"/>
          <p:cNvGraphicFramePr>
            <a:graphicFrameLocks noChangeAspect="1"/>
          </p:cNvGraphicFramePr>
          <p:nvPr/>
        </p:nvGraphicFramePr>
        <p:xfrm>
          <a:off x="3654771" y="3457383"/>
          <a:ext cx="200026" cy="1635662"/>
        </p:xfrm>
        <a:graphic>
          <a:graphicData uri="http://schemas.openxmlformats.org/presentationml/2006/ole">
            <mc:AlternateContent xmlns:mc="http://schemas.openxmlformats.org/markup-compatibility/2006">
              <mc:Choice xmlns:v="urn:schemas-microsoft-com:vml" Requires="v">
                <p:oleObj name="Visio" r:id="rId17" imgW="330429" imgH="2901473" progId="Visio.Drawing.11">
                  <p:embed/>
                </p:oleObj>
              </mc:Choice>
              <mc:Fallback>
                <p:oleObj name="Visio" r:id="rId17" imgW="330429" imgH="2901473" progId="Visio.Drawing.11">
                  <p:embed/>
                  <p:pic>
                    <p:nvPicPr>
                      <p:cNvPr id="14" name="Object 9"/>
                      <p:cNvPicPr>
                        <a:picLocks noChangeAspect="1" noChangeArrowheads="1"/>
                      </p:cNvPicPr>
                      <p:nvPr/>
                    </p:nvPicPr>
                    <p:blipFill>
                      <a:blip r:embed="rId18"/>
                      <a:srcRect/>
                      <a:stretch>
                        <a:fillRect/>
                      </a:stretch>
                    </p:blipFill>
                    <p:spPr bwMode="auto">
                      <a:xfrm>
                        <a:off x="3654771" y="3457383"/>
                        <a:ext cx="200026" cy="1635662"/>
                      </a:xfrm>
                      <a:prstGeom prst="rect">
                        <a:avLst/>
                      </a:prstGeom>
                      <a:noFill/>
                      <a:ln>
                        <a:noFill/>
                      </a:ln>
                      <a:effectLst/>
                    </p:spPr>
                  </p:pic>
                </p:oleObj>
              </mc:Fallback>
            </mc:AlternateContent>
          </a:graphicData>
        </a:graphic>
      </p:graphicFrame>
      <p:graphicFrame>
        <p:nvGraphicFramePr>
          <p:cNvPr id="11" name="Object 9"/>
          <p:cNvGraphicFramePr>
            <a:graphicFrameLocks noChangeAspect="1"/>
          </p:cNvGraphicFramePr>
          <p:nvPr/>
        </p:nvGraphicFramePr>
        <p:xfrm>
          <a:off x="5162079" y="3456078"/>
          <a:ext cx="128587" cy="1643362"/>
        </p:xfrm>
        <a:graphic>
          <a:graphicData uri="http://schemas.openxmlformats.org/presentationml/2006/ole">
            <mc:AlternateContent xmlns:mc="http://schemas.openxmlformats.org/markup-compatibility/2006">
              <mc:Choice xmlns:v="urn:schemas-microsoft-com:vml" Requires="v">
                <p:oleObj name="Visio" r:id="rId19" imgW="210456" imgH="2901473" progId="Visio.Drawing.11">
                  <p:embed/>
                </p:oleObj>
              </mc:Choice>
              <mc:Fallback>
                <p:oleObj name="Visio" r:id="rId19" imgW="210456" imgH="2901473" progId="Visio.Drawing.11">
                  <p:embed/>
                  <p:pic>
                    <p:nvPicPr>
                      <p:cNvPr id="11" name="Object 9"/>
                      <p:cNvPicPr>
                        <a:picLocks noChangeAspect="1" noChangeArrowheads="1"/>
                      </p:cNvPicPr>
                      <p:nvPr/>
                    </p:nvPicPr>
                    <p:blipFill>
                      <a:blip r:embed="rId20"/>
                      <a:srcRect/>
                      <a:stretch>
                        <a:fillRect/>
                      </a:stretch>
                    </p:blipFill>
                    <p:spPr bwMode="auto">
                      <a:xfrm>
                        <a:off x="5162079" y="3456078"/>
                        <a:ext cx="128587" cy="1643362"/>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808543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101891" y="2907085"/>
            <a:ext cx="9797891" cy="2726799"/>
          </a:xfrm>
        </p:spPr>
        <p:txBody>
          <a:bodyPr>
            <a:normAutofit/>
          </a:bodyPr>
          <a:lstStyle/>
          <a:p>
            <a:pPr marL="0" indent="0">
              <a:buNone/>
            </a:pPr>
            <a:r>
              <a:rPr lang="en-AU" dirty="0"/>
              <a:t>A typical order-to-cash process is triggered by the receipt of a purchase order from a customer. </a:t>
            </a:r>
            <a:r>
              <a:rPr lang="en-US" dirty="0"/>
              <a:t>The purchase order has to be checked against the stock regarding the availability of the item(s) requested. Depending on stock availability the purchase order may be confirmed or rejected. </a:t>
            </a:r>
          </a:p>
          <a:p>
            <a:pPr marL="0" indent="0">
              <a:buNone/>
            </a:pPr>
            <a:r>
              <a:rPr lang="en-US" dirty="0"/>
              <a:t>If the purchase order is confirmed, an invoice is emitted and the goods requested are shipped. The process completes by archiving the </a:t>
            </a:r>
            <a:r>
              <a:rPr lang="en-AU" dirty="0"/>
              <a:t>order or if the order is rejected.</a:t>
            </a:r>
          </a:p>
          <a:p>
            <a:pPr marL="0" indent="0">
              <a:buNone/>
            </a:pPr>
            <a:endParaRPr lang="en-AU" dirty="0"/>
          </a:p>
        </p:txBody>
      </p:sp>
      <p:sp>
        <p:nvSpPr>
          <p:cNvPr id="3" name="Title 2"/>
          <p:cNvSpPr>
            <a:spLocks noGrp="1"/>
          </p:cNvSpPr>
          <p:nvPr>
            <p:ph type="title"/>
          </p:nvPr>
        </p:nvSpPr>
        <p:spPr/>
        <p:txBody>
          <a:bodyPr/>
          <a:lstStyle/>
          <a:p>
            <a:r>
              <a:rPr lang="en-AU" dirty="0"/>
              <a:t>Let’s start </a:t>
            </a:r>
            <a:r>
              <a:rPr lang="en-AU" dirty="0" err="1"/>
              <a:t>modeling</a:t>
            </a:r>
            <a:endParaRPr lang="en-AU" dirty="0"/>
          </a:p>
        </p:txBody>
      </p:sp>
      <p:sp>
        <p:nvSpPr>
          <p:cNvPr id="4" name="Rectangle 5"/>
          <p:cNvSpPr>
            <a:spLocks noChangeArrowheads="1"/>
          </p:cNvSpPr>
          <p:nvPr/>
        </p:nvSpPr>
        <p:spPr bwMode="auto">
          <a:xfrm>
            <a:off x="1203293" y="2265126"/>
            <a:ext cx="3486852" cy="461665"/>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400" b="1"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Order-to-cash process</a:t>
            </a:r>
          </a:p>
        </p:txBody>
      </p:sp>
    </p:spTree>
    <p:extLst>
      <p:ext uri="{BB962C8B-B14F-4D97-AF65-F5344CB8AC3E}">
        <p14:creationId xmlns:p14="http://schemas.microsoft.com/office/powerpoint/2010/main" val="28232220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5" name="Rectangle 3"/>
          <p:cNvSpPr>
            <a:spLocks noChangeArrowheads="1"/>
          </p:cNvSpPr>
          <p:nvPr/>
        </p:nvSpPr>
        <p:spPr bwMode="auto">
          <a:xfrm>
            <a:off x="1877483" y="1483472"/>
            <a:ext cx="8429273" cy="3176348"/>
          </a:xfrm>
          <a:prstGeom prst="rect">
            <a:avLst/>
          </a:prstGeom>
          <a:noFill/>
          <a:ln w="9525">
            <a:noFill/>
            <a:miter lim="800000"/>
            <a:headEnd/>
            <a:tailEnd/>
          </a:ln>
          <a:effectLst/>
        </p:spPr>
        <p:txBody>
          <a:bodyPr/>
          <a:lstStyle/>
          <a:p>
            <a:pPr marL="0" marR="0" lvl="0" indent="0" algn="l" defTabSz="457200" rtl="0" eaLnBrk="1" fontAlgn="base" latinLnBrk="0" hangingPunct="1">
              <a:lnSpc>
                <a:spcPct val="100000"/>
              </a:lnSpc>
              <a:spcBef>
                <a:spcPct val="20000"/>
              </a:spcBef>
              <a:spcAft>
                <a:spcPct val="0"/>
              </a:spcAft>
              <a:buClr>
                <a:srgbClr val="B1B1B1"/>
              </a:buClr>
              <a:buSzTx/>
              <a:buFontTx/>
              <a:buNone/>
              <a:tabLst/>
              <a:defRPr/>
            </a:pPr>
            <a:endParaRPr kumimoji="0" lang="en-AU" sz="2000" b="0" i="0" u="none" strike="noStrike" kern="1200" cap="none" spc="0" normalizeH="0" baseline="0" noProof="0" dirty="0">
              <a:ln>
                <a:noFill/>
              </a:ln>
              <a:solidFill>
                <a:prstClr val="black">
                  <a:lumMod val="75000"/>
                  <a:lumOff val="25000"/>
                </a:prstClr>
              </a:solidFill>
              <a:effectLst/>
              <a:uLnTx/>
              <a:uFillTx/>
              <a:latin typeface="Times New Roman"/>
              <a:ea typeface="ＭＳ Ｐゴシック" pitchFamily="34" charset="-128"/>
              <a:cs typeface="+mn-cs"/>
            </a:endParaRPr>
          </a:p>
        </p:txBody>
      </p:sp>
      <p:sp>
        <p:nvSpPr>
          <p:cNvPr id="1800194" name="Rectangle 2"/>
          <p:cNvSpPr>
            <a:spLocks noGrp="1" noChangeArrowheads="1"/>
          </p:cNvSpPr>
          <p:nvPr>
            <p:ph type="title"/>
          </p:nvPr>
        </p:nvSpPr>
        <p:spPr>
          <a:xfrm>
            <a:off x="4975896" y="301823"/>
            <a:ext cx="6328500" cy="1084586"/>
          </a:xfrm>
        </p:spPr>
        <p:txBody>
          <a:bodyPr>
            <a:normAutofit/>
          </a:bodyPr>
          <a:lstStyle/>
          <a:p>
            <a:r>
              <a:rPr lang="en-AU" sz="3600" dirty="0"/>
              <a:t>When are messages sent or received?</a:t>
            </a:r>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40</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9940" y="2358264"/>
            <a:ext cx="6929719" cy="4445909"/>
          </a:xfrm>
          <a:prstGeom prst="rect">
            <a:avLst/>
          </a:prstGeom>
        </p:spPr>
      </p:pic>
      <p:sp>
        <p:nvSpPr>
          <p:cNvPr id="17" name="Rounded Rectangular Callout 16"/>
          <p:cNvSpPr/>
          <p:nvPr/>
        </p:nvSpPr>
        <p:spPr bwMode="auto">
          <a:xfrm>
            <a:off x="1276211" y="1040774"/>
            <a:ext cx="3343462" cy="1317491"/>
          </a:xfrm>
          <a:prstGeom prst="wedgeRoundRectCallout">
            <a:avLst>
              <a:gd name="adj1" fmla="val 32204"/>
              <a:gd name="adj2" fmla="val 69277"/>
              <a:gd name="adj3" fmla="val 16667"/>
            </a:avLst>
          </a:prstGeom>
          <a:solidFill>
            <a:schemeClr val="accent2">
              <a:lumMod val="20000"/>
              <a:lumOff val="80000"/>
            </a:schemeClr>
          </a:solidFill>
          <a:ln w="12700" cap="flat" cmpd="sng" algn="ctr">
            <a:solidFill>
              <a:schemeClr val="tx1"/>
            </a:solidFill>
            <a:prstDash val="solid"/>
            <a:round/>
            <a:headEnd type="none" w="sm" len="sm"/>
            <a:tailEnd type="none" w="sm" len="sm"/>
          </a:ln>
          <a:effectLst/>
        </p:spPr>
        <p:txBody>
          <a:bodyPr vert="horz" wrap="square" lIns="84406" tIns="42203" rIns="84406" bIns="42203" numCol="1" rtlCol="0" anchor="t" anchorCtr="0" compatLnSpc="1">
            <a:prstTxWarp prst="textNoShape">
              <a:avLst/>
            </a:prstTxWarp>
          </a:bodyPr>
          <a:lstStyle/>
          <a:p>
            <a:pPr marL="342887" marR="0" lvl="0" indent="-342887" algn="l" defTabSz="457200" rtl="0" eaLnBrk="0" fontAlgn="base" latinLnBrk="0" hangingPunct="0">
              <a:lnSpc>
                <a:spcPct val="100000"/>
              </a:lnSpc>
              <a:spcBef>
                <a:spcPct val="0"/>
              </a:spcBef>
              <a:spcAft>
                <a:spcPct val="0"/>
              </a:spcAft>
              <a:buClrTx/>
              <a:buSzTx/>
              <a:buFont typeface="Arial" charset="0"/>
              <a:buChar char="•"/>
              <a:tabLst>
                <a:tab pos="164120"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Message B is first received before Activity can start.</a:t>
            </a:r>
          </a:p>
          <a:p>
            <a:pPr marL="342887" marR="0" lvl="0" indent="-342887" algn="l" defTabSz="457200" rtl="0" eaLnBrk="0" fontAlgn="base" latinLnBrk="0" hangingPunct="0">
              <a:lnSpc>
                <a:spcPct val="100000"/>
              </a:lnSpc>
              <a:spcBef>
                <a:spcPct val="0"/>
              </a:spcBef>
              <a:spcAft>
                <a:spcPct val="0"/>
              </a:spcAft>
              <a:buClrTx/>
              <a:buSzTx/>
              <a:buFont typeface="Arial" charset="0"/>
              <a:buChar char="•"/>
              <a:tabLst>
                <a:tab pos="164120"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Message A is sent after, upon Activity’s completion </a:t>
            </a:r>
          </a:p>
        </p:txBody>
      </p:sp>
      <p:sp>
        <p:nvSpPr>
          <p:cNvPr id="18" name="Rounded Rectangular Callout 17"/>
          <p:cNvSpPr/>
          <p:nvPr/>
        </p:nvSpPr>
        <p:spPr bwMode="auto">
          <a:xfrm>
            <a:off x="7408165" y="1959380"/>
            <a:ext cx="3343462" cy="1518791"/>
          </a:xfrm>
          <a:prstGeom prst="wedgeRoundRectCallout">
            <a:avLst>
              <a:gd name="adj1" fmla="val 1440"/>
              <a:gd name="adj2" fmla="val 73129"/>
              <a:gd name="adj3" fmla="val 16667"/>
            </a:avLst>
          </a:prstGeom>
          <a:solidFill>
            <a:schemeClr val="accent2">
              <a:lumMod val="20000"/>
              <a:lumOff val="80000"/>
            </a:schemeClr>
          </a:solidFill>
          <a:ln w="12700" cap="flat" cmpd="sng" algn="ctr">
            <a:solidFill>
              <a:schemeClr val="tx1"/>
            </a:solidFill>
            <a:prstDash val="solid"/>
            <a:round/>
            <a:headEnd type="none" w="sm" len="sm"/>
            <a:tailEnd type="none" w="sm" len="sm"/>
          </a:ln>
          <a:effectLst/>
        </p:spPr>
        <p:txBody>
          <a:bodyPr vert="horz" wrap="square" lIns="84406" tIns="42203" rIns="84406" bIns="42203" numCol="1" rtlCol="0" anchor="t" anchorCtr="0" compatLnSpc="1">
            <a:prstTxWarp prst="textNoShape">
              <a:avLst/>
            </a:prstTxWarp>
          </a:bodyPr>
          <a:lstStyle/>
          <a:p>
            <a:pPr marL="342887" marR="0" lvl="0" indent="-342887" algn="l" defTabSz="457200" rtl="0" eaLnBrk="0" fontAlgn="base" latinLnBrk="0" hangingPunct="0">
              <a:lnSpc>
                <a:spcPct val="100000"/>
              </a:lnSpc>
              <a:spcBef>
                <a:spcPct val="0"/>
              </a:spcBef>
              <a:spcAft>
                <a:spcPct val="0"/>
              </a:spcAft>
              <a:buClrTx/>
              <a:buSzTx/>
              <a:buFont typeface="Arial" charset="0"/>
              <a:buChar char="•"/>
              <a:tabLst>
                <a:tab pos="164120"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First, message B is received, before Activity can start.</a:t>
            </a:r>
          </a:p>
          <a:p>
            <a:pPr marL="342887" marR="0" lvl="0" indent="-342887" algn="l" defTabSz="457200" rtl="0" eaLnBrk="0" fontAlgn="base" latinLnBrk="0" hangingPunct="0">
              <a:lnSpc>
                <a:spcPct val="100000"/>
              </a:lnSpc>
              <a:spcBef>
                <a:spcPct val="0"/>
              </a:spcBef>
              <a:spcAft>
                <a:spcPct val="0"/>
              </a:spcAft>
              <a:buClrTx/>
              <a:buSzTx/>
              <a:buFont typeface="Arial" charset="0"/>
              <a:buChar char="•"/>
              <a:tabLst>
                <a:tab pos="164120"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Then, message A is sent, upon Activity’s completion </a:t>
            </a:r>
          </a:p>
        </p:txBody>
      </p:sp>
    </p:spTree>
    <p:extLst>
      <p:ext uri="{BB962C8B-B14F-4D97-AF65-F5344CB8AC3E}">
        <p14:creationId xmlns:p14="http://schemas.microsoft.com/office/powerpoint/2010/main" val="258152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Rectangle 2"/>
          <p:cNvSpPr>
            <a:spLocks noGrp="1" noChangeArrowheads="1"/>
          </p:cNvSpPr>
          <p:nvPr>
            <p:ph type="title"/>
          </p:nvPr>
        </p:nvSpPr>
        <p:spPr/>
        <p:txBody>
          <a:bodyPr/>
          <a:lstStyle/>
          <a:p>
            <a:r>
              <a:rPr lang="en-AU" dirty="0"/>
              <a:t>Process (or Orchestration) Diagram</a:t>
            </a:r>
          </a:p>
        </p:txBody>
      </p:sp>
      <p:sp>
        <p:nvSpPr>
          <p:cNvPr id="1244163" name="Rectangle 3"/>
          <p:cNvSpPr>
            <a:spLocks noGrp="1" noChangeArrowheads="1"/>
          </p:cNvSpPr>
          <p:nvPr>
            <p:ph idx="1"/>
          </p:nvPr>
        </p:nvSpPr>
        <p:spPr>
          <a:xfrm>
            <a:off x="1154657" y="1744634"/>
            <a:ext cx="9317356" cy="4631054"/>
          </a:xfrm>
        </p:spPr>
        <p:txBody>
          <a:bodyPr/>
          <a:lstStyle/>
          <a:p>
            <a:pPr marL="0" lvl="1" indent="0" defTabSz="271452">
              <a:buNone/>
            </a:pPr>
            <a:r>
              <a:rPr lang="en-AU" sz="2400" dirty="0"/>
              <a:t>Models a single business party and can be:</a:t>
            </a:r>
          </a:p>
          <a:p>
            <a:pPr marL="0" lvl="1" indent="0" defTabSz="271452">
              <a:buNone/>
            </a:pPr>
            <a:r>
              <a:rPr lang="en-AU" sz="2400" b="1" dirty="0"/>
              <a:t>Public view </a:t>
            </a:r>
            <a:r>
              <a:rPr lang="en-AU" sz="2400" dirty="0"/>
              <a:t>(</a:t>
            </a:r>
            <a:r>
              <a:rPr lang="en-AU" sz="2400" i="1" dirty="0"/>
              <a:t>black box</a:t>
            </a:r>
            <a:r>
              <a:rPr lang="en-AU" sz="2400" dirty="0"/>
              <a:t>)</a:t>
            </a:r>
          </a:p>
          <a:p>
            <a:pPr marL="0" lvl="1" indent="0" defTabSz="271452">
              <a:buNone/>
            </a:pPr>
            <a:endParaRPr lang="en-AU" sz="2800" dirty="0"/>
          </a:p>
          <a:p>
            <a:pPr marL="0" lvl="1" indent="0" defTabSz="271452">
              <a:buNone/>
            </a:pPr>
            <a:endParaRPr lang="en-AU" sz="2400" dirty="0"/>
          </a:p>
          <a:p>
            <a:pPr marL="0" lvl="1" indent="0" defTabSz="271452">
              <a:buNone/>
            </a:pPr>
            <a:endParaRPr lang="en-AU" sz="2800" dirty="0"/>
          </a:p>
          <a:p>
            <a:pPr marL="0" lvl="1" indent="0" defTabSz="271452">
              <a:buNone/>
            </a:pPr>
            <a:endParaRPr lang="en-AU" sz="2400" dirty="0"/>
          </a:p>
          <a:p>
            <a:pPr marL="0" lvl="1" indent="0" defTabSz="271452">
              <a:buNone/>
            </a:pPr>
            <a:r>
              <a:rPr lang="en-AU" sz="2400" b="1" dirty="0"/>
              <a:t>Private view </a:t>
            </a:r>
            <a:r>
              <a:rPr lang="en-AU" sz="2400" dirty="0"/>
              <a:t>(</a:t>
            </a:r>
            <a:r>
              <a:rPr lang="en-AU" sz="2400" i="1" dirty="0"/>
              <a:t>white box</a:t>
            </a:r>
            <a:r>
              <a:rPr lang="en-AU" sz="2400" dirty="0"/>
              <a:t>)</a:t>
            </a:r>
            <a:endParaRPr lang="en-AU" dirty="0"/>
          </a:p>
          <a:p>
            <a:pPr lvl="1"/>
            <a:endParaRPr lang="en-AU" sz="2000" dirty="0"/>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41</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graphicFrame>
        <p:nvGraphicFramePr>
          <p:cNvPr id="894979" name="Object 3"/>
          <p:cNvGraphicFramePr>
            <a:graphicFrameLocks noChangeAspect="1"/>
          </p:cNvGraphicFramePr>
          <p:nvPr/>
        </p:nvGraphicFramePr>
        <p:xfrm>
          <a:off x="4795934" y="2172778"/>
          <a:ext cx="5996418" cy="1494179"/>
        </p:xfrm>
        <a:graphic>
          <a:graphicData uri="http://schemas.openxmlformats.org/presentationml/2006/ole">
            <mc:AlternateContent xmlns:mc="http://schemas.openxmlformats.org/markup-compatibility/2006">
              <mc:Choice xmlns:v="urn:schemas-microsoft-com:vml" Requires="v">
                <p:oleObj name="Visio" r:id="rId3" imgW="7246957" imgH="1666943" progId="Visio.Drawing.11">
                  <p:embed/>
                </p:oleObj>
              </mc:Choice>
              <mc:Fallback>
                <p:oleObj name="Visio" r:id="rId3" imgW="7246957" imgH="1666943" progId="Visio.Drawing.11">
                  <p:embed/>
                  <p:pic>
                    <p:nvPicPr>
                      <p:cNvPr id="894979"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95934" y="2172778"/>
                        <a:ext cx="5996418" cy="1494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94980" name="Object 4"/>
          <p:cNvGraphicFramePr>
            <a:graphicFrameLocks noChangeAspect="1"/>
          </p:cNvGraphicFramePr>
          <p:nvPr/>
        </p:nvGraphicFramePr>
        <p:xfrm>
          <a:off x="4795934" y="4611521"/>
          <a:ext cx="5994400" cy="1493837"/>
        </p:xfrm>
        <a:graphic>
          <a:graphicData uri="http://schemas.openxmlformats.org/presentationml/2006/ole">
            <mc:AlternateContent xmlns:mc="http://schemas.openxmlformats.org/markup-compatibility/2006">
              <mc:Choice xmlns:v="urn:schemas-microsoft-com:vml" Requires="v">
                <p:oleObj name="Visio" r:id="rId5" imgW="7246080" imgH="1666080" progId="Visio.Drawing.11">
                  <p:embed/>
                </p:oleObj>
              </mc:Choice>
              <mc:Fallback>
                <p:oleObj name="Visio" r:id="rId5" imgW="7246080" imgH="1666080" progId="Visio.Drawing.11">
                  <p:embed/>
                  <p:pic>
                    <p:nvPicPr>
                      <p:cNvPr id="894980" name="Object 4"/>
                      <p:cNvPicPr>
                        <a:picLocks noChangeAspect="1" noChangeArrowheads="1"/>
                      </p:cNvPicPr>
                      <p:nvPr/>
                    </p:nvPicPr>
                    <p:blipFill>
                      <a:blip r:embed="rId6"/>
                      <a:srcRect/>
                      <a:stretch>
                        <a:fillRect/>
                      </a:stretch>
                    </p:blipFill>
                    <p:spPr bwMode="auto">
                      <a:xfrm>
                        <a:off x="4795934" y="4611521"/>
                        <a:ext cx="5994400" cy="1493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523005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44163">
                                            <p:txEl>
                                              <p:pRg st="1" end="1"/>
                                            </p:txEl>
                                          </p:spTgt>
                                        </p:tgtEl>
                                        <p:attrNameLst>
                                          <p:attrName>style.visibility</p:attrName>
                                        </p:attrNameLst>
                                      </p:cBhvr>
                                      <p:to>
                                        <p:strVal val="visible"/>
                                      </p:to>
                                    </p:set>
                                    <p:animEffect transition="in" filter="fade">
                                      <p:cBhvr>
                                        <p:cTn id="7" dur="500"/>
                                        <p:tgtEl>
                                          <p:spTgt spid="1244163">
                                            <p:txEl>
                                              <p:pRg st="1" end="1"/>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94979"/>
                                        </p:tgtEl>
                                        <p:attrNameLst>
                                          <p:attrName>style.visibility</p:attrName>
                                        </p:attrNameLst>
                                      </p:cBhvr>
                                      <p:to>
                                        <p:strVal val="visible"/>
                                      </p:to>
                                    </p:set>
                                    <p:animEffect transition="in" filter="wipe(left)">
                                      <p:cBhvr>
                                        <p:cTn id="11" dur="500"/>
                                        <p:tgtEl>
                                          <p:spTgt spid="89497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244163">
                                            <p:txEl>
                                              <p:pRg st="6" end="6"/>
                                            </p:txEl>
                                          </p:spTgt>
                                        </p:tgtEl>
                                        <p:attrNameLst>
                                          <p:attrName>style.visibility</p:attrName>
                                        </p:attrNameLst>
                                      </p:cBhvr>
                                      <p:to>
                                        <p:strVal val="visible"/>
                                      </p:to>
                                    </p:set>
                                    <p:animEffect transition="in" filter="fade">
                                      <p:cBhvr>
                                        <p:cTn id="16" dur="500"/>
                                        <p:tgtEl>
                                          <p:spTgt spid="1244163">
                                            <p:txEl>
                                              <p:pRg st="6" end="6"/>
                                            </p:txEl>
                                          </p:spTgt>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894980"/>
                                        </p:tgtEl>
                                        <p:attrNameLst>
                                          <p:attrName>style.visibility</p:attrName>
                                        </p:attrNameLst>
                                      </p:cBhvr>
                                      <p:to>
                                        <p:strVal val="visible"/>
                                      </p:to>
                                    </p:set>
                                    <p:animEffect transition="in" filter="wipe(left)">
                                      <p:cBhvr>
                                        <p:cTn id="20" dur="500"/>
                                        <p:tgtEl>
                                          <p:spTgt spid="8949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Rectangle 2"/>
          <p:cNvSpPr>
            <a:spLocks noGrp="1" noChangeArrowheads="1"/>
          </p:cNvSpPr>
          <p:nvPr>
            <p:ph type="title"/>
          </p:nvPr>
        </p:nvSpPr>
        <p:spPr/>
        <p:txBody>
          <a:bodyPr/>
          <a:lstStyle/>
          <a:p>
            <a:r>
              <a:rPr lang="en-AU" dirty="0"/>
              <a:t>Collaboration Diagram</a:t>
            </a:r>
          </a:p>
        </p:txBody>
      </p:sp>
      <p:sp>
        <p:nvSpPr>
          <p:cNvPr id="1244163" name="Rectangle 3"/>
          <p:cNvSpPr>
            <a:spLocks noGrp="1" noChangeArrowheads="1"/>
          </p:cNvSpPr>
          <p:nvPr>
            <p:ph idx="1"/>
          </p:nvPr>
        </p:nvSpPr>
        <p:spPr>
          <a:xfrm>
            <a:off x="753497" y="6272784"/>
            <a:ext cx="10375101" cy="443102"/>
          </a:xfrm>
        </p:spPr>
        <p:txBody>
          <a:bodyPr>
            <a:normAutofit fontScale="92500"/>
          </a:bodyPr>
          <a:lstStyle/>
          <a:p>
            <a:pPr marL="0" indent="0">
              <a:buNone/>
            </a:pPr>
            <a:r>
              <a:rPr lang="en-AU" dirty="0"/>
              <a:t>Models a global business process between at least two business parties (each modelled by a Pool)</a:t>
            </a:r>
          </a:p>
          <a:p>
            <a:pPr lvl="1" indent="-23812">
              <a:buNone/>
            </a:pPr>
            <a:endParaRPr lang="en-AU" sz="2000" b="1" dirty="0"/>
          </a:p>
          <a:p>
            <a:pPr lvl="1"/>
            <a:endParaRPr lang="en-AU" sz="2000" dirty="0"/>
          </a:p>
        </p:txBody>
      </p:sp>
      <p:sp>
        <p:nvSpPr>
          <p:cNvPr id="2" name="Slide Number Placeholder 1"/>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none" spc="0" normalizeH="0" baseline="0" noProof="0" smtClean="0">
                <a:ln>
                  <a:noFill/>
                </a:ln>
                <a:solidFill>
                  <a:prstClr val="black">
                    <a:lumMod val="50000"/>
                    <a:lumOff val="50000"/>
                  </a:prstClr>
                </a:solidFill>
                <a:effectLst/>
                <a:uLnTx/>
                <a:uFillTx/>
                <a:latin typeface="Tw Cen MT Condensed"/>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a:t>
            </a:fld>
            <a:endParaRPr kumimoji="0" lang="en-AU" sz="1000" b="0" i="0" u="none" strike="noStrike" kern="1200" cap="none" spc="0" normalizeH="0" baseline="0" noProof="0">
              <a:ln>
                <a:noFill/>
              </a:ln>
              <a:solidFill>
                <a:prstClr val="black">
                  <a:lumMod val="50000"/>
                  <a:lumOff val="50000"/>
                </a:prstClr>
              </a:solidFill>
              <a:effectLst/>
              <a:uLnTx/>
              <a:uFillTx/>
              <a:latin typeface="Tw Cen MT Condensed"/>
              <a:ea typeface="+mn-ea"/>
              <a:cs typeface="+mn-cs"/>
            </a:endParaRPr>
          </a:p>
        </p:txBody>
      </p:sp>
      <p:graphicFrame>
        <p:nvGraphicFramePr>
          <p:cNvPr id="896002" name="Object 2"/>
          <p:cNvGraphicFramePr>
            <a:graphicFrameLocks noChangeAspect="1"/>
          </p:cNvGraphicFramePr>
          <p:nvPr/>
        </p:nvGraphicFramePr>
        <p:xfrm>
          <a:off x="2328328" y="1603720"/>
          <a:ext cx="7225440" cy="4669064"/>
        </p:xfrm>
        <a:graphic>
          <a:graphicData uri="http://schemas.openxmlformats.org/presentationml/2006/ole">
            <mc:AlternateContent xmlns:mc="http://schemas.openxmlformats.org/markup-compatibility/2006">
              <mc:Choice xmlns:v="urn:schemas-microsoft-com:vml" Requires="v">
                <p:oleObj name="Visio" r:id="rId3" imgW="14020200" imgH="8620560" progId="Visio.Drawing.11">
                  <p:embed/>
                </p:oleObj>
              </mc:Choice>
              <mc:Fallback>
                <p:oleObj name="Visio" r:id="rId3" imgW="14020200" imgH="8620560" progId="Visio.Drawing.11">
                  <p:embed/>
                  <p:pic>
                    <p:nvPicPr>
                      <p:cNvPr id="896002" name="Object 2"/>
                      <p:cNvPicPr>
                        <a:picLocks noChangeAspect="1" noChangeArrowheads="1"/>
                      </p:cNvPicPr>
                      <p:nvPr/>
                    </p:nvPicPr>
                    <p:blipFill>
                      <a:blip r:embed="rId4"/>
                      <a:srcRect/>
                      <a:stretch>
                        <a:fillRect/>
                      </a:stretch>
                    </p:blipFill>
                    <p:spPr bwMode="auto">
                      <a:xfrm>
                        <a:off x="2328328" y="1603720"/>
                        <a:ext cx="7225440" cy="4669064"/>
                      </a:xfrm>
                      <a:prstGeom prst="rect">
                        <a:avLst/>
                      </a:prstGeom>
                      <a:noFill/>
                      <a:ln>
                        <a:noFill/>
                      </a:ln>
                      <a:effectLst/>
                    </p:spPr>
                  </p:pic>
                </p:oleObj>
              </mc:Fallback>
            </mc:AlternateContent>
          </a:graphicData>
        </a:graphic>
      </p:graphicFrame>
      <p:sp>
        <p:nvSpPr>
          <p:cNvPr id="6" name="Rounded Rectangular Callout 5"/>
          <p:cNvSpPr/>
          <p:nvPr/>
        </p:nvSpPr>
        <p:spPr bwMode="auto">
          <a:xfrm>
            <a:off x="9462942" y="5503311"/>
            <a:ext cx="1281258" cy="620486"/>
          </a:xfrm>
          <a:prstGeom prst="wedgeRoundRectCallout">
            <a:avLst>
              <a:gd name="adj1" fmla="val -88891"/>
              <a:gd name="adj2" fmla="val -53568"/>
              <a:gd name="adj3" fmla="val 16667"/>
            </a:avLst>
          </a:prstGeom>
          <a:solidFill>
            <a:schemeClr val="accent2">
              <a:lumMod val="20000"/>
              <a:lumOff val="80000"/>
            </a:schemeClr>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lvl="0" indent="0" algn="ctr" defTabSz="457200" rtl="0" eaLnBrk="0" fontAlgn="base" latinLnBrk="0" hangingPunct="0">
              <a:lnSpc>
                <a:spcPct val="100000"/>
              </a:lnSpc>
              <a:spcBef>
                <a:spcPct val="0"/>
              </a:spcBef>
              <a:spcAft>
                <a:spcPct val="0"/>
              </a:spcAft>
              <a:buClrTx/>
              <a:buSzTx/>
              <a:buFontTx/>
              <a:buNone/>
              <a:tabLst>
                <a:tab pos="177793"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Public</a:t>
            </a:r>
            <a:b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b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process</a:t>
            </a:r>
          </a:p>
        </p:txBody>
      </p:sp>
      <p:sp>
        <p:nvSpPr>
          <p:cNvPr id="7" name="Rounded Rectangular Callout 6"/>
          <p:cNvSpPr/>
          <p:nvPr/>
        </p:nvSpPr>
        <p:spPr bwMode="auto">
          <a:xfrm>
            <a:off x="9462941" y="2544831"/>
            <a:ext cx="1281259" cy="576943"/>
          </a:xfrm>
          <a:prstGeom prst="wedgeRoundRectCallout">
            <a:avLst>
              <a:gd name="adj1" fmla="val -88891"/>
              <a:gd name="adj2" fmla="val -53568"/>
              <a:gd name="adj3" fmla="val 16667"/>
            </a:avLst>
          </a:prstGeom>
          <a:solidFill>
            <a:schemeClr val="accent2">
              <a:lumMod val="20000"/>
              <a:lumOff val="80000"/>
            </a:schemeClr>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lvl="0" indent="0" algn="ctr" defTabSz="457200" rtl="0" eaLnBrk="0" fontAlgn="base" latinLnBrk="0" hangingPunct="0">
              <a:lnSpc>
                <a:spcPct val="100000"/>
              </a:lnSpc>
              <a:spcBef>
                <a:spcPct val="0"/>
              </a:spcBef>
              <a:spcAft>
                <a:spcPct val="0"/>
              </a:spcAft>
              <a:buClrTx/>
              <a:buSzTx/>
              <a:buFontTx/>
              <a:buNone/>
              <a:tabLst>
                <a:tab pos="177793" algn="l"/>
              </a:tabLst>
              <a:defRPr/>
            </a:pPr>
            <a:r>
              <a:rPr kumimoji="0" lang="en-AU" sz="168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Private process</a:t>
            </a:r>
          </a:p>
        </p:txBody>
      </p:sp>
    </p:spTree>
    <p:extLst>
      <p:ext uri="{BB962C8B-B14F-4D97-AF65-F5344CB8AC3E}">
        <p14:creationId xmlns:p14="http://schemas.microsoft.com/office/powerpoint/2010/main" val="584871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6002"/>
                                        </p:tgtEl>
                                        <p:attrNameLst>
                                          <p:attrName>style.visibility</p:attrName>
                                        </p:attrNameLst>
                                      </p:cBhvr>
                                      <p:to>
                                        <p:strVal val="visible"/>
                                      </p:to>
                                    </p:set>
                                    <p:animEffect transition="in" filter="fade">
                                      <p:cBhvr>
                                        <p:cTn id="7" dur="500"/>
                                        <p:tgtEl>
                                          <p:spTgt spid="89600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2FBCD-9C28-6695-7FA4-C49C7F031A14}"/>
              </a:ext>
            </a:extLst>
          </p:cNvPr>
          <p:cNvSpPr>
            <a:spLocks noGrp="1"/>
          </p:cNvSpPr>
          <p:nvPr>
            <p:ph type="title"/>
          </p:nvPr>
        </p:nvSpPr>
        <p:spPr/>
        <p:txBody>
          <a:bodyPr/>
          <a:lstStyle/>
          <a:p>
            <a:r>
              <a:rPr lang="en-US" dirty="0" err="1"/>
              <a:t>Bpmn</a:t>
            </a:r>
            <a:r>
              <a:rPr lang="en-US" dirty="0"/>
              <a:t> tool</a:t>
            </a:r>
          </a:p>
        </p:txBody>
      </p:sp>
      <p:sp>
        <p:nvSpPr>
          <p:cNvPr id="3" name="Content Placeholder 2">
            <a:extLst>
              <a:ext uri="{FF2B5EF4-FFF2-40B4-BE49-F238E27FC236}">
                <a16:creationId xmlns:a16="http://schemas.microsoft.com/office/drawing/2014/main" id="{1DB2E37A-0AFD-10D1-68C1-435F41E6602A}"/>
              </a:ext>
            </a:extLst>
          </p:cNvPr>
          <p:cNvSpPr>
            <a:spLocks noGrp="1"/>
          </p:cNvSpPr>
          <p:nvPr>
            <p:ph idx="1"/>
          </p:nvPr>
        </p:nvSpPr>
        <p:spPr/>
        <p:txBody>
          <a:bodyPr/>
          <a:lstStyle/>
          <a:p>
            <a:r>
              <a:rPr lang="en-US" dirty="0">
                <a:hlinkClick r:id="rId2"/>
              </a:rPr>
              <a:t>https://demo.bpmn.io/</a:t>
            </a:r>
            <a:endParaRPr lang="en-US" dirty="0"/>
          </a:p>
          <a:p>
            <a:endParaRPr lang="en-US" dirty="0"/>
          </a:p>
          <a:p>
            <a:endParaRPr lang="en-US" dirty="0"/>
          </a:p>
          <a:p>
            <a:endParaRPr lang="en-US" dirty="0"/>
          </a:p>
          <a:p>
            <a:r>
              <a:rPr lang="en-US" dirty="0">
                <a:hlinkClick r:id="rId3"/>
              </a:rPr>
              <a:t>https://www.bpsimulator.com/run/</a:t>
            </a:r>
            <a:endParaRPr lang="en-US" dirty="0"/>
          </a:p>
          <a:p>
            <a:endParaRPr lang="en-US" dirty="0"/>
          </a:p>
        </p:txBody>
      </p:sp>
    </p:spTree>
    <p:extLst>
      <p:ext uri="{BB962C8B-B14F-4D97-AF65-F5344CB8AC3E}">
        <p14:creationId xmlns:p14="http://schemas.microsoft.com/office/powerpoint/2010/main" val="3464621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A3CCA8-FED9-24D1-B284-4588F930F84C}"/>
              </a:ext>
            </a:extLst>
          </p:cNvPr>
          <p:cNvSpPr>
            <a:spLocks noGrp="1"/>
          </p:cNvSpPr>
          <p:nvPr>
            <p:ph type="ctrTitle"/>
          </p:nvPr>
        </p:nvSpPr>
        <p:spPr/>
        <p:txBody>
          <a:bodyPr/>
          <a:lstStyle/>
          <a:p>
            <a:r>
              <a:rPr lang="en-US" dirty="0"/>
              <a:t>Question and answer</a:t>
            </a:r>
          </a:p>
        </p:txBody>
      </p:sp>
      <p:sp>
        <p:nvSpPr>
          <p:cNvPr id="5" name="Subtitle 4">
            <a:extLst>
              <a:ext uri="{FF2B5EF4-FFF2-40B4-BE49-F238E27FC236}">
                <a16:creationId xmlns:a16="http://schemas.microsoft.com/office/drawing/2014/main" id="{ECAB525C-C085-215F-CC89-1324056E67D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42416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46" name="Rectangle 6"/>
          <p:cNvSpPr>
            <a:spLocks noGrp="1" noChangeArrowheads="1"/>
          </p:cNvSpPr>
          <p:nvPr>
            <p:ph type="title"/>
          </p:nvPr>
        </p:nvSpPr>
        <p:spPr>
          <a:noFill/>
          <a:ln/>
        </p:spPr>
        <p:txBody>
          <a:bodyPr/>
          <a:lstStyle/>
          <a:p>
            <a:r>
              <a:rPr lang="en-AU" dirty="0"/>
              <a:t>Solution in BPMN: Order-to-cash</a:t>
            </a:r>
          </a:p>
        </p:txBody>
      </p:sp>
      <p:sp>
        <p:nvSpPr>
          <p:cNvPr id="2007048" name="Text Box 8"/>
          <p:cNvSpPr txBox="1">
            <a:spLocks noChangeArrowheads="1"/>
          </p:cNvSpPr>
          <p:nvPr/>
        </p:nvSpPr>
        <p:spPr bwMode="auto">
          <a:xfrm>
            <a:off x="1720677" y="3811893"/>
            <a:ext cx="871538" cy="683264"/>
          </a:xfrm>
          <a:prstGeom prst="rect">
            <a:avLst/>
          </a:prstGeom>
          <a:noFill/>
          <a:ln w="9525">
            <a:noFill/>
            <a:miter lim="800000"/>
            <a:headEnd/>
            <a:tailEnd/>
          </a:ln>
          <a:effectLst/>
        </p:spPr>
        <p:txBody>
          <a:bodyPr>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start</a:t>
            </a:r>
            <a:b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b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
        <p:nvSpPr>
          <p:cNvPr id="2007049" name="Text Box 9"/>
          <p:cNvSpPr txBox="1">
            <a:spLocks noChangeArrowheads="1"/>
          </p:cNvSpPr>
          <p:nvPr/>
        </p:nvSpPr>
        <p:spPr bwMode="auto">
          <a:xfrm>
            <a:off x="9433094" y="2978436"/>
            <a:ext cx="947737" cy="683264"/>
          </a:xfrm>
          <a:prstGeom prst="rect">
            <a:avLst/>
          </a:prstGeom>
          <a:noFill/>
          <a:ln w="9525">
            <a:noFill/>
            <a:miter lim="800000"/>
            <a:headEnd/>
            <a:tailEnd/>
          </a:ln>
          <a:effectLst/>
        </p:spPr>
        <p:txBody>
          <a:bodyPr>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end</a:t>
            </a:r>
            <a:b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b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
        <p:nvSpPr>
          <p:cNvPr id="2007050" name="Text Box 10"/>
          <p:cNvSpPr txBox="1">
            <a:spLocks noChangeArrowheads="1"/>
          </p:cNvSpPr>
          <p:nvPr/>
        </p:nvSpPr>
        <p:spPr bwMode="auto">
          <a:xfrm>
            <a:off x="2702428" y="2373822"/>
            <a:ext cx="1139582" cy="387798"/>
          </a:xfrm>
          <a:prstGeom prst="rect">
            <a:avLst/>
          </a:prstGeom>
          <a:noFill/>
          <a:ln w="9525">
            <a:noFill/>
            <a:miter lim="800000"/>
            <a:headEnd/>
            <a:tailEnd/>
          </a:ln>
          <a:effectLst/>
        </p:spPr>
        <p:txBody>
          <a:bodyPr wrap="squar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activity</a:t>
            </a:r>
          </a:p>
        </p:txBody>
      </p:sp>
      <p:sp>
        <p:nvSpPr>
          <p:cNvPr id="2007053" name="Text Box 13"/>
          <p:cNvSpPr txBox="1">
            <a:spLocks noChangeArrowheads="1"/>
          </p:cNvSpPr>
          <p:nvPr/>
        </p:nvSpPr>
        <p:spPr bwMode="auto">
          <a:xfrm>
            <a:off x="4588341" y="2928549"/>
            <a:ext cx="1993636" cy="387798"/>
          </a:xfrm>
          <a:prstGeom prst="rect">
            <a:avLst/>
          </a:prstGeom>
          <a:noFill/>
          <a:ln w="9525">
            <a:noFill/>
            <a:miter lim="800000"/>
            <a:headEnd/>
            <a:tailEnd/>
          </a:ln>
          <a:effectLst/>
        </p:spPr>
        <p:txBody>
          <a:bodyPr wrap="squar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split gateway</a:t>
            </a:r>
          </a:p>
        </p:txBody>
      </p:sp>
      <p:graphicFrame>
        <p:nvGraphicFramePr>
          <p:cNvPr id="11" name="Object 10"/>
          <p:cNvGraphicFramePr>
            <a:graphicFrameLocks noChangeAspect="1"/>
          </p:cNvGraphicFramePr>
          <p:nvPr/>
        </p:nvGraphicFramePr>
        <p:xfrm>
          <a:off x="1830130" y="2106257"/>
          <a:ext cx="738188" cy="2393950"/>
        </p:xfrm>
        <a:graphic>
          <a:graphicData uri="http://schemas.openxmlformats.org/presentationml/2006/ole">
            <mc:AlternateContent xmlns:mc="http://schemas.openxmlformats.org/markup-compatibility/2006">
              <mc:Choice xmlns:v="urn:schemas-microsoft-com:vml" Requires="v">
                <p:oleObj name="Visio" r:id="rId3" imgW="790214" imgH="2575736" progId="Visio.Drawing.11">
                  <p:embed/>
                </p:oleObj>
              </mc:Choice>
              <mc:Fallback>
                <p:oleObj name="Visio" r:id="rId3" imgW="790214" imgH="2575736" progId="Visio.Drawing.11">
                  <p:embed/>
                  <p:pic>
                    <p:nvPicPr>
                      <p:cNvPr id="11" name="Object 10"/>
                      <p:cNvPicPr>
                        <a:picLocks noChangeAspect="1" noChangeArrowheads="1"/>
                      </p:cNvPicPr>
                      <p:nvPr/>
                    </p:nvPicPr>
                    <p:blipFill>
                      <a:blip r:embed="rId4"/>
                      <a:srcRect/>
                      <a:stretch>
                        <a:fillRect/>
                      </a:stretch>
                    </p:blipFill>
                    <p:spPr bwMode="auto">
                      <a:xfrm>
                        <a:off x="1830130" y="2106257"/>
                        <a:ext cx="738188" cy="2393950"/>
                      </a:xfrm>
                      <a:prstGeom prst="rect">
                        <a:avLst/>
                      </a:prstGeom>
                      <a:noFill/>
                      <a:ln>
                        <a:noFill/>
                      </a:ln>
                      <a:effectLst/>
                    </p:spPr>
                  </p:pic>
                </p:oleObj>
              </mc:Fallback>
            </mc:AlternateContent>
          </a:graphicData>
        </a:graphic>
      </p:graphicFrame>
      <p:sp>
        <p:nvSpPr>
          <p:cNvPr id="12" name="Text Box 9"/>
          <p:cNvSpPr txBox="1">
            <a:spLocks noChangeArrowheads="1"/>
          </p:cNvSpPr>
          <p:nvPr/>
        </p:nvSpPr>
        <p:spPr bwMode="auto">
          <a:xfrm>
            <a:off x="6445894" y="2002726"/>
            <a:ext cx="947737" cy="683264"/>
          </a:xfrm>
          <a:prstGeom prst="rect">
            <a:avLst/>
          </a:prstGeom>
          <a:noFill/>
          <a:ln w="9525">
            <a:noFill/>
            <a:miter lim="800000"/>
            <a:headEnd/>
            <a:tailEnd/>
          </a:ln>
          <a:effectLst/>
        </p:spPr>
        <p:txBody>
          <a:bodyPr>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end</a:t>
            </a:r>
            <a:b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br>
            <a:r>
              <a:rPr kumimoji="0" lang="en-AU" sz="192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graphicFrame>
        <p:nvGraphicFramePr>
          <p:cNvPr id="14" name="Object 13"/>
          <p:cNvGraphicFramePr>
            <a:graphicFrameLocks noChangeAspect="1"/>
          </p:cNvGraphicFramePr>
          <p:nvPr/>
        </p:nvGraphicFramePr>
        <p:xfrm>
          <a:off x="6956342" y="2098509"/>
          <a:ext cx="1311275" cy="2393950"/>
        </p:xfrm>
        <a:graphic>
          <a:graphicData uri="http://schemas.openxmlformats.org/presentationml/2006/ole">
            <mc:AlternateContent xmlns:mc="http://schemas.openxmlformats.org/markup-compatibility/2006">
              <mc:Choice xmlns:v="urn:schemas-microsoft-com:vml" Requires="v">
                <p:oleObj name="Visio" r:id="rId5" imgW="1402814" imgH="2575736" progId="Visio.Drawing.11">
                  <p:embed/>
                </p:oleObj>
              </mc:Choice>
              <mc:Fallback>
                <p:oleObj name="Visio" r:id="rId5" imgW="1402814" imgH="2575736" progId="Visio.Drawing.11">
                  <p:embed/>
                  <p:pic>
                    <p:nvPicPr>
                      <p:cNvPr id="14" name="Object 13"/>
                      <p:cNvPicPr>
                        <a:picLocks noChangeAspect="1" noChangeArrowheads="1"/>
                      </p:cNvPicPr>
                      <p:nvPr/>
                    </p:nvPicPr>
                    <p:blipFill>
                      <a:blip r:embed="rId6"/>
                      <a:srcRect/>
                      <a:stretch>
                        <a:fillRect/>
                      </a:stretch>
                    </p:blipFill>
                    <p:spPr bwMode="auto">
                      <a:xfrm>
                        <a:off x="6956342" y="2098509"/>
                        <a:ext cx="1311275" cy="2393950"/>
                      </a:xfrm>
                      <a:prstGeom prst="rect">
                        <a:avLst/>
                      </a:prstGeom>
                      <a:noFill/>
                      <a:ln>
                        <a:noFill/>
                      </a:ln>
                      <a:effectLst/>
                    </p:spPr>
                  </p:pic>
                </p:oleObj>
              </mc:Fallback>
            </mc:AlternateContent>
          </a:graphicData>
        </a:graphic>
      </p:graphicFrame>
      <p:graphicFrame>
        <p:nvGraphicFramePr>
          <p:cNvPr id="15" name="Object 14"/>
          <p:cNvGraphicFramePr>
            <a:graphicFrameLocks noChangeAspect="1"/>
          </p:cNvGraphicFramePr>
          <p:nvPr/>
        </p:nvGraphicFramePr>
        <p:xfrm>
          <a:off x="5695071" y="2098510"/>
          <a:ext cx="1306513" cy="889000"/>
        </p:xfrm>
        <a:graphic>
          <a:graphicData uri="http://schemas.openxmlformats.org/presentationml/2006/ole">
            <mc:AlternateContent xmlns:mc="http://schemas.openxmlformats.org/markup-compatibility/2006">
              <mc:Choice xmlns:v="urn:schemas-microsoft-com:vml" Requires="v">
                <p:oleObj name="Visio" r:id="rId7" imgW="1398122" imgH="957774" progId="Visio.Drawing.11">
                  <p:embed/>
                </p:oleObj>
              </mc:Choice>
              <mc:Fallback>
                <p:oleObj name="Visio" r:id="rId7" imgW="1398122" imgH="957774" progId="Visio.Drawing.11">
                  <p:embed/>
                  <p:pic>
                    <p:nvPicPr>
                      <p:cNvPr id="15" name="Object 14"/>
                      <p:cNvPicPr>
                        <a:picLocks noChangeAspect="1" noChangeArrowheads="1"/>
                      </p:cNvPicPr>
                      <p:nvPr/>
                    </p:nvPicPr>
                    <p:blipFill>
                      <a:blip r:embed="rId8"/>
                      <a:srcRect/>
                      <a:stretch>
                        <a:fillRect/>
                      </a:stretch>
                    </p:blipFill>
                    <p:spPr bwMode="auto">
                      <a:xfrm>
                        <a:off x="5695071" y="2098510"/>
                        <a:ext cx="1306513" cy="889000"/>
                      </a:xfrm>
                      <a:prstGeom prst="rect">
                        <a:avLst/>
                      </a:prstGeom>
                      <a:noFill/>
                      <a:ln>
                        <a:noFill/>
                      </a:ln>
                      <a:effectLst/>
                    </p:spPr>
                  </p:pic>
                </p:oleObj>
              </mc:Fallback>
            </mc:AlternateContent>
          </a:graphicData>
        </a:graphic>
      </p:graphicFrame>
      <p:graphicFrame>
        <p:nvGraphicFramePr>
          <p:cNvPr id="16" name="Object 15"/>
          <p:cNvGraphicFramePr>
            <a:graphicFrameLocks noChangeAspect="1"/>
          </p:cNvGraphicFramePr>
          <p:nvPr/>
        </p:nvGraphicFramePr>
        <p:xfrm>
          <a:off x="8253102" y="2098509"/>
          <a:ext cx="1919288" cy="2393950"/>
        </p:xfrm>
        <a:graphic>
          <a:graphicData uri="http://schemas.openxmlformats.org/presentationml/2006/ole">
            <mc:AlternateContent xmlns:mc="http://schemas.openxmlformats.org/markup-compatibility/2006">
              <mc:Choice xmlns:v="urn:schemas-microsoft-com:vml" Requires="v">
                <p:oleObj name="Visio" r:id="rId9" imgW="2053618" imgH="2575736" progId="Visio.Drawing.11">
                  <p:embed/>
                </p:oleObj>
              </mc:Choice>
              <mc:Fallback>
                <p:oleObj name="Visio" r:id="rId9" imgW="2053618" imgH="2575736" progId="Visio.Drawing.11">
                  <p:embed/>
                  <p:pic>
                    <p:nvPicPr>
                      <p:cNvPr id="16" name="Object 15"/>
                      <p:cNvPicPr>
                        <a:picLocks noChangeAspect="1" noChangeArrowheads="1"/>
                      </p:cNvPicPr>
                      <p:nvPr/>
                    </p:nvPicPr>
                    <p:blipFill>
                      <a:blip r:embed="rId10"/>
                      <a:srcRect/>
                      <a:stretch>
                        <a:fillRect/>
                      </a:stretch>
                    </p:blipFill>
                    <p:spPr bwMode="auto">
                      <a:xfrm>
                        <a:off x="8253102" y="2098509"/>
                        <a:ext cx="1919288" cy="2393950"/>
                      </a:xfrm>
                      <a:prstGeom prst="rect">
                        <a:avLst/>
                      </a:prstGeom>
                      <a:noFill/>
                      <a:ln>
                        <a:noFill/>
                      </a:ln>
                      <a:effectLst/>
                    </p:spPr>
                  </p:pic>
                </p:oleObj>
              </mc:Fallback>
            </mc:AlternateContent>
          </a:graphicData>
        </a:graphic>
      </p:graphicFrame>
      <p:graphicFrame>
        <p:nvGraphicFramePr>
          <p:cNvPr id="17" name="Object 16"/>
          <p:cNvGraphicFramePr>
            <a:graphicFrameLocks noChangeAspect="1"/>
          </p:cNvGraphicFramePr>
          <p:nvPr/>
        </p:nvGraphicFramePr>
        <p:xfrm>
          <a:off x="3696949" y="2098999"/>
          <a:ext cx="2093914" cy="2393950"/>
        </p:xfrm>
        <a:graphic>
          <a:graphicData uri="http://schemas.openxmlformats.org/presentationml/2006/ole">
            <mc:AlternateContent xmlns:mc="http://schemas.openxmlformats.org/markup-compatibility/2006">
              <mc:Choice xmlns:v="urn:schemas-microsoft-com:vml" Requires="v">
                <p:oleObj name="Visio" r:id="rId11" imgW="2240615" imgH="2575736" progId="Visio.Drawing.11">
                  <p:embed/>
                </p:oleObj>
              </mc:Choice>
              <mc:Fallback>
                <p:oleObj name="Visio" r:id="rId11" imgW="2240615" imgH="2575736" progId="Visio.Drawing.11">
                  <p:embed/>
                  <p:pic>
                    <p:nvPicPr>
                      <p:cNvPr id="17" name="Object 16"/>
                      <p:cNvPicPr>
                        <a:picLocks noChangeAspect="1" noChangeArrowheads="1"/>
                      </p:cNvPicPr>
                      <p:nvPr/>
                    </p:nvPicPr>
                    <p:blipFill>
                      <a:blip r:embed="rId12"/>
                      <a:srcRect/>
                      <a:stretch>
                        <a:fillRect/>
                      </a:stretch>
                    </p:blipFill>
                    <p:spPr bwMode="auto">
                      <a:xfrm>
                        <a:off x="3696949" y="2098999"/>
                        <a:ext cx="2093914" cy="2393950"/>
                      </a:xfrm>
                      <a:prstGeom prst="rect">
                        <a:avLst/>
                      </a:prstGeom>
                      <a:noFill/>
                      <a:ln>
                        <a:noFill/>
                      </a:ln>
                      <a:effectLst/>
                    </p:spPr>
                  </p:pic>
                </p:oleObj>
              </mc:Fallback>
            </mc:AlternateContent>
          </a:graphicData>
        </a:graphic>
      </p:graphicFrame>
      <p:graphicFrame>
        <p:nvGraphicFramePr>
          <p:cNvPr id="18" name="Object 17"/>
          <p:cNvGraphicFramePr>
            <a:graphicFrameLocks noChangeAspect="1"/>
          </p:cNvGraphicFramePr>
          <p:nvPr/>
        </p:nvGraphicFramePr>
        <p:xfrm>
          <a:off x="2327521" y="2106257"/>
          <a:ext cx="1428750" cy="2393950"/>
        </p:xfrm>
        <a:graphic>
          <a:graphicData uri="http://schemas.openxmlformats.org/presentationml/2006/ole">
            <mc:AlternateContent xmlns:mc="http://schemas.openxmlformats.org/markup-compatibility/2006">
              <mc:Choice xmlns:v="urn:schemas-microsoft-com:vml" Requires="v">
                <p:oleObj name="Visio" r:id="rId13" imgW="1527479" imgH="2575736" progId="Visio.Drawing.11">
                  <p:embed/>
                </p:oleObj>
              </mc:Choice>
              <mc:Fallback>
                <p:oleObj name="Visio" r:id="rId13" imgW="1527479" imgH="2575736" progId="Visio.Drawing.11">
                  <p:embed/>
                  <p:pic>
                    <p:nvPicPr>
                      <p:cNvPr id="18" name="Object 17"/>
                      <p:cNvPicPr>
                        <a:picLocks noChangeAspect="1" noChangeArrowheads="1"/>
                      </p:cNvPicPr>
                      <p:nvPr/>
                    </p:nvPicPr>
                    <p:blipFill>
                      <a:blip r:embed="rId14"/>
                      <a:srcRect/>
                      <a:stretch>
                        <a:fillRect/>
                      </a:stretch>
                    </p:blipFill>
                    <p:spPr bwMode="auto">
                      <a:xfrm>
                        <a:off x="2327521" y="2106257"/>
                        <a:ext cx="1428750" cy="2393950"/>
                      </a:xfrm>
                      <a:prstGeom prst="rect">
                        <a:avLst/>
                      </a:prstGeom>
                      <a:noFill/>
                      <a:ln>
                        <a:noFill/>
                      </a:ln>
                      <a:effectLst/>
                    </p:spPr>
                  </p:pic>
                </p:oleObj>
              </mc:Fallback>
            </mc:AlternateContent>
          </a:graphicData>
        </a:graphic>
      </p:graphicFrame>
      <p:graphicFrame>
        <p:nvGraphicFramePr>
          <p:cNvPr id="19" name="Object 18"/>
          <p:cNvGraphicFramePr>
            <a:graphicFrameLocks noChangeAspect="1"/>
          </p:cNvGraphicFramePr>
          <p:nvPr/>
        </p:nvGraphicFramePr>
        <p:xfrm>
          <a:off x="5714098" y="3530517"/>
          <a:ext cx="1306512" cy="965200"/>
        </p:xfrm>
        <a:graphic>
          <a:graphicData uri="http://schemas.openxmlformats.org/presentationml/2006/ole">
            <mc:AlternateContent xmlns:mc="http://schemas.openxmlformats.org/markup-compatibility/2006">
              <mc:Choice xmlns:v="urn:schemas-microsoft-com:vml" Requires="v">
                <p:oleObj name="Visio" r:id="rId15" imgW="1398122" imgH="1038873" progId="Visio.Drawing.11">
                  <p:embed/>
                </p:oleObj>
              </mc:Choice>
              <mc:Fallback>
                <p:oleObj name="Visio" r:id="rId15" imgW="1398122" imgH="1038873" progId="Visio.Drawing.11">
                  <p:embed/>
                  <p:pic>
                    <p:nvPicPr>
                      <p:cNvPr id="19" name="Object 18"/>
                      <p:cNvPicPr>
                        <a:picLocks noChangeAspect="1" noChangeArrowheads="1"/>
                      </p:cNvPicPr>
                      <p:nvPr/>
                    </p:nvPicPr>
                    <p:blipFill>
                      <a:blip r:embed="rId16"/>
                      <a:srcRect/>
                      <a:stretch>
                        <a:fillRect/>
                      </a:stretch>
                    </p:blipFill>
                    <p:spPr bwMode="auto">
                      <a:xfrm>
                        <a:off x="5714098" y="3530517"/>
                        <a:ext cx="1306512" cy="965200"/>
                      </a:xfrm>
                      <a:prstGeom prst="rect">
                        <a:avLst/>
                      </a:prstGeom>
                      <a:noFill/>
                      <a:ln>
                        <a:noFill/>
                      </a:ln>
                      <a:effectLst/>
                    </p:spPr>
                  </p:pic>
                </p:oleObj>
              </mc:Fallback>
            </mc:AlternateContent>
          </a:graphicData>
        </a:graphic>
      </p:graphicFrame>
      <p:sp>
        <p:nvSpPr>
          <p:cNvPr id="21" name="Rounded Rectangle 20"/>
          <p:cNvSpPr/>
          <p:nvPr/>
        </p:nvSpPr>
        <p:spPr bwMode="auto">
          <a:xfrm>
            <a:off x="2673695" y="2867025"/>
            <a:ext cx="1023254" cy="692152"/>
          </a:xfrm>
          <a:prstGeom prst="roundRect">
            <a:avLst/>
          </a:prstGeom>
          <a:noFill/>
          <a:ln w="5715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1920" b="0" i="0" u="none" strike="noStrike" kern="1200" cap="none" spc="0" normalizeH="0" baseline="0" noProof="0">
              <a:ln>
                <a:noFill/>
              </a:ln>
              <a:solidFill>
                <a:prstClr val="black"/>
              </a:solidFill>
              <a:effectLst/>
              <a:uLnTx/>
              <a:uFillTx/>
              <a:latin typeface="Times New Roman" pitchFamily="-106" charset="0"/>
              <a:ea typeface="ＭＳ Ｐゴシック" pitchFamily="34" charset="-128"/>
              <a:cs typeface="+mn-cs"/>
            </a:endParaRPr>
          </a:p>
        </p:txBody>
      </p:sp>
      <p:sp>
        <p:nvSpPr>
          <p:cNvPr id="3" name="Oval 2"/>
          <p:cNvSpPr/>
          <p:nvPr/>
        </p:nvSpPr>
        <p:spPr>
          <a:xfrm>
            <a:off x="2018664" y="3044890"/>
            <a:ext cx="335976" cy="336420"/>
          </a:xfrm>
          <a:prstGeom prst="ellipse">
            <a:avLst/>
          </a:prstGeom>
          <a:noFill/>
          <a:ln w="5715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1920" b="0" i="0" u="none" strike="noStrike" kern="1200" cap="none" spc="0" normalizeH="0" baseline="0" noProof="0">
              <a:ln>
                <a:noFill/>
              </a:ln>
              <a:solidFill>
                <a:prstClr val="black"/>
              </a:solidFill>
              <a:effectLst/>
              <a:uLnTx/>
              <a:uFillTx/>
              <a:latin typeface="Times New Roman" pitchFamily="-106" charset="0"/>
              <a:ea typeface="ＭＳ Ｐゴシック" pitchFamily="34" charset="-128"/>
              <a:cs typeface="+mn-cs"/>
            </a:endParaRPr>
          </a:p>
        </p:txBody>
      </p:sp>
      <p:sp>
        <p:nvSpPr>
          <p:cNvPr id="4" name="TextBox 3"/>
          <p:cNvSpPr txBox="1"/>
          <p:nvPr/>
        </p:nvSpPr>
        <p:spPr>
          <a:xfrm>
            <a:off x="1735034" y="5228481"/>
            <a:ext cx="9930179" cy="424732"/>
          </a:xfrm>
          <a:prstGeom prst="rect">
            <a:avLst/>
          </a:prstGeom>
          <a:noFill/>
        </p:spPr>
        <p:txBody>
          <a:bodyPr wrap="square" rtlCol="0">
            <a:spAutoFit/>
          </a:bodyPr>
          <a:lstStyle/>
          <a:p>
            <a:pPr marL="342887" marR="0" lvl="0" indent="-342887"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AU" sz="216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Event: noun + past-participle verb (e.g. insurance claim lodged)</a:t>
            </a:r>
          </a:p>
        </p:txBody>
      </p:sp>
      <p:sp>
        <p:nvSpPr>
          <p:cNvPr id="22" name="TextBox 21"/>
          <p:cNvSpPr txBox="1"/>
          <p:nvPr/>
        </p:nvSpPr>
        <p:spPr>
          <a:xfrm>
            <a:off x="1538058" y="4878537"/>
            <a:ext cx="2914580" cy="424732"/>
          </a:xfrm>
          <a:prstGeom prst="rect">
            <a:avLst/>
          </a:prstGeom>
          <a:noFill/>
        </p:spPr>
        <p:txBody>
          <a:bodyPr wrap="none" rtlCol="0">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160" b="1"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Naming conventions</a:t>
            </a:r>
          </a:p>
        </p:txBody>
      </p:sp>
      <p:sp>
        <p:nvSpPr>
          <p:cNvPr id="23" name="TextBox 22"/>
          <p:cNvSpPr txBox="1"/>
          <p:nvPr/>
        </p:nvSpPr>
        <p:spPr>
          <a:xfrm>
            <a:off x="1735033" y="5677758"/>
            <a:ext cx="9402242" cy="424732"/>
          </a:xfrm>
          <a:prstGeom prst="rect">
            <a:avLst/>
          </a:prstGeom>
          <a:noFill/>
        </p:spPr>
        <p:txBody>
          <a:bodyPr wrap="square" rtlCol="0">
            <a:spAutoFit/>
          </a:bodyPr>
          <a:lstStyle/>
          <a:p>
            <a:pPr marL="342887" marR="0" lvl="0" indent="-342887"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AU" sz="2160" b="0" i="0" u="none" strike="noStrike" kern="1200" cap="none" spc="0" normalizeH="0" baseline="0" noProof="0" dirty="0">
                <a:ln>
                  <a:noFill/>
                </a:ln>
                <a:solidFill>
                  <a:prstClr val="black"/>
                </a:solidFill>
                <a:effectLst/>
                <a:uLnTx/>
                <a:uFillTx/>
                <a:latin typeface="Arial" panose="020B0604020202020204" pitchFamily="34" charset="0"/>
                <a:ea typeface="ＭＳ Ｐゴシック" pitchFamily="34" charset="-128"/>
                <a:cs typeface="Arial" panose="020B0604020202020204" pitchFamily="34" charset="0"/>
              </a:rPr>
              <a:t>Activity: imperative verb + noun (e.g. assess credit risk) </a:t>
            </a:r>
          </a:p>
        </p:txBody>
      </p:sp>
    </p:spTree>
    <p:extLst>
      <p:ext uri="{BB962C8B-B14F-4D97-AF65-F5344CB8AC3E}">
        <p14:creationId xmlns:p14="http://schemas.microsoft.com/office/powerpoint/2010/main" val="13342650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10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left)">
                                      <p:cBhvr>
                                        <p:cTn id="27" dur="750"/>
                                        <p:tgtEl>
                                          <p:spTgt spid="19"/>
                                        </p:tgtEl>
                                      </p:cBhvr>
                                    </p:animEffect>
                                  </p:childTnLst>
                                </p:cTn>
                              </p:par>
                            </p:childTnLst>
                          </p:cTn>
                        </p:par>
                        <p:par>
                          <p:cTn id="28" fill="hold">
                            <p:stCondLst>
                              <p:cond delay="750"/>
                            </p:stCondLst>
                            <p:childTnLst>
                              <p:par>
                                <p:cTn id="29" presetID="2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750"/>
                                        <p:tgtEl>
                                          <p:spTgt spid="14"/>
                                        </p:tgtEl>
                                      </p:cBhvr>
                                    </p:animEffect>
                                  </p:childTnLst>
                                </p:cTn>
                              </p:par>
                            </p:childTnLst>
                          </p:cTn>
                        </p:par>
                        <p:par>
                          <p:cTn id="32" fill="hold">
                            <p:stCondLst>
                              <p:cond delay="1500"/>
                            </p:stCondLst>
                            <p:childTnLst>
                              <p:par>
                                <p:cTn id="33" presetID="22" presetClass="entr" presetSubtype="8"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left)">
                                      <p:cBhvr>
                                        <p:cTn id="35" dur="10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07048"/>
                                        </p:tgtEl>
                                        <p:attrNameLst>
                                          <p:attrName>style.visibility</p:attrName>
                                        </p:attrNameLst>
                                      </p:cBhvr>
                                      <p:to>
                                        <p:strVal val="visible"/>
                                      </p:to>
                                    </p:set>
                                    <p:animEffect transition="in" filter="fade">
                                      <p:cBhvr>
                                        <p:cTn id="40" dur="1000"/>
                                        <p:tgtEl>
                                          <p:spTgt spid="20070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07049"/>
                                        </p:tgtEl>
                                        <p:attrNameLst>
                                          <p:attrName>style.visibility</p:attrName>
                                        </p:attrNameLst>
                                      </p:cBhvr>
                                      <p:to>
                                        <p:strVal val="visible"/>
                                      </p:to>
                                    </p:set>
                                    <p:animEffect transition="in" filter="fade">
                                      <p:cBhvr>
                                        <p:cTn id="43" dur="1000"/>
                                        <p:tgtEl>
                                          <p:spTgt spid="200704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07050"/>
                                        </p:tgtEl>
                                        <p:attrNameLst>
                                          <p:attrName>style.visibility</p:attrName>
                                        </p:attrNameLst>
                                      </p:cBhvr>
                                      <p:to>
                                        <p:strVal val="visible"/>
                                      </p:to>
                                    </p:set>
                                    <p:animEffect transition="in" filter="fade">
                                      <p:cBhvr>
                                        <p:cTn id="46" dur="1000"/>
                                        <p:tgtEl>
                                          <p:spTgt spid="200705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07053"/>
                                        </p:tgtEl>
                                        <p:attrNameLst>
                                          <p:attrName>style.visibility</p:attrName>
                                        </p:attrNameLst>
                                      </p:cBhvr>
                                      <p:to>
                                        <p:strVal val="visible"/>
                                      </p:to>
                                    </p:set>
                                    <p:animEffect transition="in" filter="fade">
                                      <p:cBhvr>
                                        <p:cTn id="49" dur="1000"/>
                                        <p:tgtEl>
                                          <p:spTgt spid="200705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childTnLst>
                                </p:cTn>
                              </p:par>
                            </p:childTnLst>
                          </p:cTn>
                        </p:par>
                        <p:par>
                          <p:cTn id="58" fill="hold">
                            <p:stCondLst>
                              <p:cond delay="500"/>
                            </p:stCondLst>
                            <p:childTnLst>
                              <p:par>
                                <p:cTn id="59" presetID="22" presetClass="entr" presetSubtype="1" fill="hold" nodeType="afterEffect">
                                  <p:stCondLst>
                                    <p:cond delay="0"/>
                                  </p:stCondLst>
                                  <p:childTnLst>
                                    <p:set>
                                      <p:cBhvr>
                                        <p:cTn id="60" dur="1" fill="hold">
                                          <p:stCondLst>
                                            <p:cond delay="0"/>
                                          </p:stCondLst>
                                        </p:cTn>
                                        <p:tgtEl>
                                          <p:spTgt spid="4">
                                            <p:txEl>
                                              <p:pRg st="0" end="0"/>
                                            </p:txEl>
                                          </p:spTgt>
                                        </p:tgtEl>
                                        <p:attrNameLst>
                                          <p:attrName>style.visibility</p:attrName>
                                        </p:attrNameLst>
                                      </p:cBhvr>
                                      <p:to>
                                        <p:strVal val="visible"/>
                                      </p:to>
                                    </p:set>
                                    <p:animEffect transition="in" filter="wipe(up)">
                                      <p:cBhvr>
                                        <p:cTn id="61" dur="500"/>
                                        <p:tgtEl>
                                          <p:spTgt spid="4">
                                            <p:txEl>
                                              <p:pRg st="0" end="0"/>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
                                        </p:tgtEl>
                                        <p:attrNameLst>
                                          <p:attrName>style.visibility</p:attrName>
                                        </p:attrNameLst>
                                      </p:cBhvr>
                                      <p:to>
                                        <p:strVal val="visible"/>
                                      </p:to>
                                    </p:set>
                                    <p:animEffect transition="in" filter="fade">
                                      <p:cBhvr>
                                        <p:cTn id="64" dur="500"/>
                                        <p:tgtEl>
                                          <p:spTgt spid="3"/>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1" fill="hold" nodeType="clickEffect">
                                  <p:stCondLst>
                                    <p:cond delay="0"/>
                                  </p:stCondLst>
                                  <p:childTnLst>
                                    <p:set>
                                      <p:cBhvr>
                                        <p:cTn id="68" dur="1" fill="hold">
                                          <p:stCondLst>
                                            <p:cond delay="0"/>
                                          </p:stCondLst>
                                        </p:cTn>
                                        <p:tgtEl>
                                          <p:spTgt spid="23">
                                            <p:txEl>
                                              <p:pRg st="0" end="0"/>
                                            </p:txEl>
                                          </p:spTgt>
                                        </p:tgtEl>
                                        <p:attrNameLst>
                                          <p:attrName>style.visibility</p:attrName>
                                        </p:attrNameLst>
                                      </p:cBhvr>
                                      <p:to>
                                        <p:strVal val="visible"/>
                                      </p:to>
                                    </p:set>
                                    <p:animEffect transition="in" filter="wipe(up)">
                                      <p:cBhvr>
                                        <p:cTn id="69" dur="500"/>
                                        <p:tgtEl>
                                          <p:spTgt spid="23">
                                            <p:txEl>
                                              <p:pRg st="0" end="0"/>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48" grpId="0"/>
      <p:bldP spid="2007049" grpId="0"/>
      <p:bldP spid="2007050" grpId="0"/>
      <p:bldP spid="2007053" grpId="0"/>
      <p:bldP spid="12" grpId="0"/>
      <p:bldP spid="21" grpId="0" animBg="1"/>
      <p:bldP spid="3" grpId="0" animBg="1"/>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40" name="Rectangle 4"/>
          <p:cNvSpPr>
            <a:spLocks noGrp="1" noChangeArrowheads="1"/>
          </p:cNvSpPr>
          <p:nvPr>
            <p:ph idx="1"/>
          </p:nvPr>
        </p:nvSpPr>
        <p:spPr>
          <a:xfrm>
            <a:off x="4481690" y="2033464"/>
            <a:ext cx="5863583" cy="3679078"/>
          </a:xfrm>
        </p:spPr>
        <p:txBody>
          <a:bodyPr/>
          <a:lstStyle/>
          <a:p>
            <a:pPr marL="0" indent="0">
              <a:buNone/>
            </a:pPr>
            <a:r>
              <a:rPr lang="en-AU" i="1" dirty="0"/>
              <a:t>Activities </a:t>
            </a:r>
            <a:r>
              <a:rPr lang="en-AU" dirty="0"/>
              <a:t>capture work performed in a process</a:t>
            </a:r>
          </a:p>
          <a:p>
            <a:pPr lvl="1"/>
            <a:r>
              <a:rPr lang="en-AU" sz="2000" dirty="0"/>
              <a:t>Different types of activities</a:t>
            </a:r>
          </a:p>
          <a:p>
            <a:pPr marL="228590" lvl="1" indent="0">
              <a:buNone/>
            </a:pPr>
            <a:endParaRPr lang="en-AU" sz="2000" dirty="0"/>
          </a:p>
          <a:p>
            <a:pPr marL="228590" lvl="1" indent="0">
              <a:buNone/>
            </a:pPr>
            <a:endParaRPr lang="en-AU" sz="2000" dirty="0"/>
          </a:p>
          <a:p>
            <a:pPr marL="0" indent="0">
              <a:buNone/>
            </a:pPr>
            <a:endParaRPr lang="en-AU" i="1" dirty="0"/>
          </a:p>
          <a:p>
            <a:pPr marL="0" indent="0">
              <a:buNone/>
            </a:pPr>
            <a:r>
              <a:rPr lang="en-AU" i="1" dirty="0"/>
              <a:t>Events</a:t>
            </a:r>
            <a:r>
              <a:rPr lang="en-AU" dirty="0"/>
              <a:t> represent the process’ triggers (start event) and outcomes (end event).</a:t>
            </a:r>
          </a:p>
          <a:p>
            <a:pPr lvl="1"/>
            <a:r>
              <a:rPr lang="en-AU" sz="2000" dirty="0"/>
              <a:t>Different types of events</a:t>
            </a:r>
          </a:p>
          <a:p>
            <a:pPr marL="228590" lvl="1" indent="0">
              <a:buNone/>
            </a:pPr>
            <a:endParaRPr lang="en-AU" sz="2000" dirty="0"/>
          </a:p>
          <a:p>
            <a:pPr lvl="1"/>
            <a:endParaRPr lang="en-AU" sz="2000" dirty="0"/>
          </a:p>
          <a:p>
            <a:pPr>
              <a:buFontTx/>
              <a:buNone/>
            </a:pPr>
            <a:endParaRPr lang="en-AU" sz="2000" dirty="0"/>
          </a:p>
        </p:txBody>
      </p:sp>
      <p:sp>
        <p:nvSpPr>
          <p:cNvPr id="987138" name="Rectangle 2"/>
          <p:cNvSpPr>
            <a:spLocks noGrp="1" noChangeArrowheads="1"/>
          </p:cNvSpPr>
          <p:nvPr>
            <p:ph type="title"/>
          </p:nvPr>
        </p:nvSpPr>
        <p:spPr/>
        <p:txBody>
          <a:bodyPr>
            <a:normAutofit/>
          </a:bodyPr>
          <a:lstStyle/>
          <a:p>
            <a:r>
              <a:rPr lang="en-AU" sz="4400" dirty="0"/>
              <a:t>BPMN core elements</a:t>
            </a:r>
            <a:endParaRPr lang="en-AU" sz="4400" i="1" dirty="0"/>
          </a:p>
        </p:txBody>
      </p:sp>
      <p:graphicFrame>
        <p:nvGraphicFramePr>
          <p:cNvPr id="987144" name="Object 8"/>
          <p:cNvGraphicFramePr>
            <a:graphicFrameLocks noChangeAspect="1"/>
          </p:cNvGraphicFramePr>
          <p:nvPr/>
        </p:nvGraphicFramePr>
        <p:xfrm>
          <a:off x="2253545" y="2009337"/>
          <a:ext cx="1612900" cy="1092200"/>
        </p:xfrm>
        <a:graphic>
          <a:graphicData uri="http://schemas.openxmlformats.org/presentationml/2006/ole">
            <mc:AlternateContent xmlns:mc="http://schemas.openxmlformats.org/markup-compatibility/2006">
              <mc:Choice xmlns:v="urn:schemas-microsoft-com:vml" Requires="v">
                <p:oleObj name="Visio" r:id="rId3" imgW="1117640" imgH="757595" progId="Visio.Drawing.11">
                  <p:embed/>
                </p:oleObj>
              </mc:Choice>
              <mc:Fallback>
                <p:oleObj name="Visio" r:id="rId3" imgW="1117640" imgH="757595" progId="Visio.Drawing.11">
                  <p:embed/>
                  <p:pic>
                    <p:nvPicPr>
                      <p:cNvPr id="987144"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3545" y="2009337"/>
                        <a:ext cx="1612900" cy="109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87145" name="Text Box 9"/>
          <p:cNvSpPr txBox="1">
            <a:spLocks noChangeArrowheads="1"/>
          </p:cNvSpPr>
          <p:nvPr/>
        </p:nvSpPr>
        <p:spPr bwMode="auto">
          <a:xfrm>
            <a:off x="2565030" y="3111103"/>
            <a:ext cx="1047082"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activity</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11" name="Object 10"/>
          <p:cNvGraphicFramePr>
            <a:graphicFrameLocks noChangeAspect="1"/>
          </p:cNvGraphicFramePr>
          <p:nvPr/>
        </p:nvGraphicFramePr>
        <p:xfrm>
          <a:off x="2253546" y="4374348"/>
          <a:ext cx="661987" cy="661987"/>
        </p:xfrm>
        <a:graphic>
          <a:graphicData uri="http://schemas.openxmlformats.org/presentationml/2006/ole">
            <mc:AlternateContent xmlns:mc="http://schemas.openxmlformats.org/markup-compatibility/2006">
              <mc:Choice xmlns:v="urn:schemas-microsoft-com:vml" Requires="v">
                <p:oleObj name="Visio" r:id="rId5" imgW="397550" imgH="397550" progId="Visio.Drawing.11">
                  <p:embed/>
                </p:oleObj>
              </mc:Choice>
              <mc:Fallback>
                <p:oleObj name="Visio" r:id="rId5" imgW="397550" imgH="397550" progId="Visio.Drawing.11">
                  <p:embed/>
                  <p:pic>
                    <p:nvPicPr>
                      <p:cNvPr id="11" name="Object 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3546" y="4374348"/>
                        <a:ext cx="661987" cy="661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2" name="Object 11"/>
          <p:cNvGraphicFramePr>
            <a:graphicFrameLocks noChangeAspect="1"/>
          </p:cNvGraphicFramePr>
          <p:nvPr/>
        </p:nvGraphicFramePr>
        <p:xfrm>
          <a:off x="3219054" y="4367955"/>
          <a:ext cx="714376" cy="714376"/>
        </p:xfrm>
        <a:graphic>
          <a:graphicData uri="http://schemas.openxmlformats.org/presentationml/2006/ole">
            <mc:AlternateContent xmlns:mc="http://schemas.openxmlformats.org/markup-compatibility/2006">
              <mc:Choice xmlns:v="urn:schemas-microsoft-com:vml" Requires="v">
                <p:oleObj name="Visio" r:id="rId7" imgW="428054" imgH="428387" progId="Visio.Drawing.11">
                  <p:embed/>
                </p:oleObj>
              </mc:Choice>
              <mc:Fallback>
                <p:oleObj name="Visio" r:id="rId7" imgW="428054" imgH="428387" progId="Visio.Drawing.11">
                  <p:embed/>
                  <p:pic>
                    <p:nvPicPr>
                      <p:cNvPr id="12" name="Object 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19054" y="4367955"/>
                        <a:ext cx="714376" cy="71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4" name="Text Box 9"/>
          <p:cNvSpPr txBox="1">
            <a:spLocks noChangeArrowheads="1"/>
          </p:cNvSpPr>
          <p:nvPr/>
        </p:nvSpPr>
        <p:spPr bwMode="auto">
          <a:xfrm>
            <a:off x="2138639" y="5021023"/>
            <a:ext cx="875560" cy="769441"/>
          </a:xfrm>
          <a:prstGeom prst="rect">
            <a:avLst/>
          </a:prstGeom>
          <a:noFill/>
          <a:ln w="9525">
            <a:noFill/>
            <a:miter lim="800000"/>
            <a:headEnd/>
            <a:tailEnd/>
          </a:ln>
          <a:effectLst/>
        </p:spPr>
        <p:txBody>
          <a:bodyPr wrap="non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start</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
        <p:nvSpPr>
          <p:cNvPr id="15" name="Text Box 9"/>
          <p:cNvSpPr txBox="1">
            <a:spLocks noChangeArrowheads="1"/>
          </p:cNvSpPr>
          <p:nvPr/>
        </p:nvSpPr>
        <p:spPr bwMode="auto">
          <a:xfrm>
            <a:off x="3153134" y="5019098"/>
            <a:ext cx="875560" cy="769441"/>
          </a:xfrm>
          <a:prstGeom prst="rect">
            <a:avLst/>
          </a:prstGeom>
          <a:noFill/>
          <a:ln w="9525">
            <a:noFill/>
            <a:miter lim="800000"/>
            <a:headEnd/>
            <a:tailEnd/>
          </a:ln>
          <a:effectLst/>
        </p:spPr>
        <p:txBody>
          <a:bodyPr wrap="non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end</a:t>
            </a:r>
          </a:p>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Tree>
    <p:extLst>
      <p:ext uri="{BB962C8B-B14F-4D97-AF65-F5344CB8AC3E}">
        <p14:creationId xmlns:p14="http://schemas.microsoft.com/office/powerpoint/2010/main" val="2960163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3" name="Rectangle 3"/>
          <p:cNvSpPr>
            <a:spLocks noGrp="1" noChangeArrowheads="1"/>
          </p:cNvSpPr>
          <p:nvPr>
            <p:ph idx="1"/>
          </p:nvPr>
        </p:nvSpPr>
        <p:spPr>
          <a:xfrm>
            <a:off x="3982462" y="2033464"/>
            <a:ext cx="7317781" cy="4824536"/>
          </a:xfrm>
        </p:spPr>
        <p:txBody>
          <a:bodyPr>
            <a:normAutofit/>
          </a:bodyPr>
          <a:lstStyle/>
          <a:p>
            <a:pPr marL="0" indent="0">
              <a:buNone/>
            </a:pPr>
            <a:r>
              <a:rPr lang="en-AU" i="1" dirty="0"/>
              <a:t>Gateways</a:t>
            </a:r>
            <a:r>
              <a:rPr lang="en-AU" dirty="0"/>
              <a:t> capture forking and joining paths in the control flow.</a:t>
            </a:r>
          </a:p>
          <a:p>
            <a:pPr lvl="1"/>
            <a:r>
              <a:rPr lang="en-AU" sz="2000" dirty="0"/>
              <a:t>Different types of gateways</a:t>
            </a:r>
          </a:p>
          <a:p>
            <a:pPr lvl="1">
              <a:buFontTx/>
              <a:buNone/>
            </a:pPr>
            <a:endParaRPr lang="en-AU" sz="2000" dirty="0"/>
          </a:p>
          <a:p>
            <a:pPr lvl="1">
              <a:buFontTx/>
              <a:buNone/>
            </a:pPr>
            <a:endParaRPr lang="en-AU" sz="2000" dirty="0"/>
          </a:p>
          <a:p>
            <a:pPr marL="0" indent="0">
              <a:buNone/>
            </a:pPr>
            <a:r>
              <a:rPr lang="en-AU" i="1" dirty="0"/>
              <a:t>Sequence flows</a:t>
            </a:r>
            <a:r>
              <a:rPr lang="en-AU" dirty="0"/>
              <a:t> represent the order in which activities and events will be performed. </a:t>
            </a:r>
          </a:p>
          <a:p>
            <a:pPr marL="0" indent="0">
              <a:buNone/>
            </a:pPr>
            <a:r>
              <a:rPr lang="en-AU" dirty="0"/>
              <a:t>They can be assigned a condition to distinguish between alternative branches.</a:t>
            </a:r>
          </a:p>
          <a:p>
            <a:pPr lvl="1"/>
            <a:r>
              <a:rPr lang="en-AU" sz="2000" dirty="0"/>
              <a:t>Different types of flows</a:t>
            </a:r>
          </a:p>
        </p:txBody>
      </p:sp>
      <p:sp>
        <p:nvSpPr>
          <p:cNvPr id="988162" name="Rectangle 2"/>
          <p:cNvSpPr>
            <a:spLocks noGrp="1" noChangeArrowheads="1"/>
          </p:cNvSpPr>
          <p:nvPr>
            <p:ph type="title"/>
          </p:nvPr>
        </p:nvSpPr>
        <p:spPr/>
        <p:txBody>
          <a:bodyPr>
            <a:normAutofit/>
          </a:bodyPr>
          <a:lstStyle/>
          <a:p>
            <a:r>
              <a:rPr lang="en-AU" sz="4000" dirty="0"/>
              <a:t>BPMN core elements</a:t>
            </a:r>
            <a:endParaRPr lang="en-AU" sz="4000" i="1" dirty="0"/>
          </a:p>
        </p:txBody>
      </p:sp>
      <p:graphicFrame>
        <p:nvGraphicFramePr>
          <p:cNvPr id="988167" name="Object 7"/>
          <p:cNvGraphicFramePr>
            <a:graphicFrameLocks noChangeAspect="1"/>
          </p:cNvGraphicFramePr>
          <p:nvPr/>
        </p:nvGraphicFramePr>
        <p:xfrm>
          <a:off x="2103438" y="4325794"/>
          <a:ext cx="1270000" cy="250825"/>
        </p:xfrm>
        <a:graphic>
          <a:graphicData uri="http://schemas.openxmlformats.org/presentationml/2006/ole">
            <mc:AlternateContent xmlns:mc="http://schemas.openxmlformats.org/markup-compatibility/2006">
              <mc:Choice xmlns:v="urn:schemas-microsoft-com:vml" Requires="v">
                <p:oleObj name="Visio" r:id="rId3" imgW="498062" imgH="98762" progId="Visio.Drawing.11">
                  <p:embed/>
                </p:oleObj>
              </mc:Choice>
              <mc:Fallback>
                <p:oleObj name="Visio" r:id="rId3" imgW="498062" imgH="98762" progId="Visio.Drawing.11">
                  <p:embed/>
                  <p:pic>
                    <p:nvPicPr>
                      <p:cNvPr id="988167"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3438" y="4325794"/>
                        <a:ext cx="1270000" cy="250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88168" name="Text Box 8"/>
          <p:cNvSpPr txBox="1">
            <a:spLocks noChangeArrowheads="1"/>
          </p:cNvSpPr>
          <p:nvPr/>
        </p:nvSpPr>
        <p:spPr bwMode="auto">
          <a:xfrm>
            <a:off x="1976921" y="4618311"/>
            <a:ext cx="1409360" cy="769441"/>
          </a:xfrm>
          <a:prstGeom prst="rect">
            <a:avLst/>
          </a:prstGeom>
          <a:noFill/>
          <a:ln w="9525">
            <a:noFill/>
            <a:miter lim="800000"/>
            <a:headEnd/>
            <a:tailEnd/>
          </a:ln>
          <a:effectLst/>
        </p:spPr>
        <p:txBody>
          <a:bodyPr wrap="none">
            <a:spAutoFit/>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sequence</a:t>
            </a:r>
            <a:b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b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flow</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graphicFrame>
        <p:nvGraphicFramePr>
          <p:cNvPr id="9" name="Object 7"/>
          <p:cNvGraphicFramePr>
            <a:graphicFrameLocks noChangeAspect="1"/>
          </p:cNvGraphicFramePr>
          <p:nvPr/>
        </p:nvGraphicFramePr>
        <p:xfrm>
          <a:off x="2224089" y="1966770"/>
          <a:ext cx="1054100" cy="1054100"/>
        </p:xfrm>
        <a:graphic>
          <a:graphicData uri="http://schemas.openxmlformats.org/presentationml/2006/ole">
            <mc:AlternateContent xmlns:mc="http://schemas.openxmlformats.org/markup-compatibility/2006">
              <mc:Choice xmlns:v="urn:schemas-microsoft-com:vml" Requires="v">
                <p:oleObj name="Visio" r:id="rId5" imgW="577572" imgH="577572" progId="Visio.Drawing.11">
                  <p:embed/>
                </p:oleObj>
              </mc:Choice>
              <mc:Fallback>
                <p:oleObj name="Visio" r:id="rId5" imgW="577572" imgH="577572" progId="Visio.Drawing.11">
                  <p:embed/>
                  <p:pic>
                    <p:nvPicPr>
                      <p:cNvPr id="9" name="Object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4089" y="1966770"/>
                        <a:ext cx="1054100" cy="105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 name="Text Box 10"/>
          <p:cNvSpPr txBox="1">
            <a:spLocks noChangeArrowheads="1"/>
          </p:cNvSpPr>
          <p:nvPr/>
        </p:nvSpPr>
        <p:spPr bwMode="auto">
          <a:xfrm>
            <a:off x="2147889" y="2995470"/>
            <a:ext cx="1236236" cy="430887"/>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a:ln>
                  <a:noFill/>
                </a:ln>
                <a:solidFill>
                  <a:prstClr val="black"/>
                </a:solidFill>
                <a:effectLst/>
                <a:uLnTx/>
                <a:uFillTx/>
                <a:latin typeface="Arial" charset="0"/>
                <a:ea typeface="ＭＳ Ｐゴシック" pitchFamily="34" charset="-128"/>
                <a:cs typeface="+mn-cs"/>
              </a:rPr>
              <a:t>gateway</a:t>
            </a:r>
          </a:p>
        </p:txBody>
      </p:sp>
    </p:spTree>
    <p:extLst>
      <p:ext uri="{BB962C8B-B14F-4D97-AF65-F5344CB8AC3E}">
        <p14:creationId xmlns:p14="http://schemas.microsoft.com/office/powerpoint/2010/main" val="663829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p:cNvGraphicFramePr>
            <a:graphicFrameLocks noChangeAspect="1"/>
          </p:cNvGraphicFramePr>
          <p:nvPr/>
        </p:nvGraphicFramePr>
        <p:xfrm>
          <a:off x="1748121" y="3164445"/>
          <a:ext cx="8433755" cy="2393938"/>
        </p:xfrm>
        <a:graphic>
          <a:graphicData uri="http://schemas.openxmlformats.org/presentationml/2006/ole">
            <mc:AlternateContent xmlns:mc="http://schemas.openxmlformats.org/markup-compatibility/2006">
              <mc:Choice xmlns:v="urn:schemas-microsoft-com:vml" Requires="v">
                <p:oleObj name="Visio" r:id="rId3" imgW="9019431" imgH="2575736" progId="Visio.Drawing.11">
                  <p:embed/>
                </p:oleObj>
              </mc:Choice>
              <mc:Fallback>
                <p:oleObj name="Visio" r:id="rId3" imgW="9019431" imgH="2575736" progId="Visio.Drawing.11">
                  <p:embed/>
                  <p:pic>
                    <p:nvPicPr>
                      <p:cNvPr id="11" name="Object 10"/>
                      <p:cNvPicPr>
                        <a:picLocks noChangeAspect="1" noChangeArrowheads="1"/>
                      </p:cNvPicPr>
                      <p:nvPr/>
                    </p:nvPicPr>
                    <p:blipFill>
                      <a:blip r:embed="rId4"/>
                      <a:srcRect/>
                      <a:stretch>
                        <a:fillRect/>
                      </a:stretch>
                    </p:blipFill>
                    <p:spPr bwMode="auto">
                      <a:xfrm>
                        <a:off x="1748121" y="3164445"/>
                        <a:ext cx="8433755" cy="2393938"/>
                      </a:xfrm>
                      <a:prstGeom prst="rect">
                        <a:avLst/>
                      </a:prstGeom>
                      <a:noFill/>
                      <a:ln>
                        <a:noFill/>
                      </a:ln>
                      <a:effectLst/>
                    </p:spPr>
                  </p:pic>
                </p:oleObj>
              </mc:Fallback>
            </mc:AlternateContent>
          </a:graphicData>
        </a:graphic>
      </p:graphicFrame>
      <p:sp>
        <p:nvSpPr>
          <p:cNvPr id="2007046" name="Rectangle 6"/>
          <p:cNvSpPr>
            <a:spLocks noGrp="1" noChangeArrowheads="1"/>
          </p:cNvSpPr>
          <p:nvPr>
            <p:ph type="title"/>
          </p:nvPr>
        </p:nvSpPr>
        <p:spPr>
          <a:xfrm>
            <a:off x="938348" y="764954"/>
            <a:ext cx="9947647" cy="1084586"/>
          </a:xfrm>
          <a:noFill/>
          <a:ln/>
        </p:spPr>
        <p:txBody>
          <a:bodyPr>
            <a:noAutofit/>
          </a:bodyPr>
          <a:lstStyle/>
          <a:p>
            <a:r>
              <a:rPr lang="en-AU" sz="4000" dirty="0"/>
              <a:t>Process model vs process instances: The tokens game</a:t>
            </a:r>
          </a:p>
        </p:txBody>
      </p:sp>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sp>
        <p:nvSpPr>
          <p:cNvPr id="3" name="Oval 2"/>
          <p:cNvSpPr/>
          <p:nvPr/>
        </p:nvSpPr>
        <p:spPr>
          <a:xfrm>
            <a:off x="1715894" y="2621346"/>
            <a:ext cx="172649" cy="1662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3" name="Oval 12"/>
          <p:cNvSpPr/>
          <p:nvPr/>
        </p:nvSpPr>
        <p:spPr>
          <a:xfrm>
            <a:off x="1713135" y="2881369"/>
            <a:ext cx="172649" cy="166254"/>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14" name="Oval 13"/>
          <p:cNvSpPr/>
          <p:nvPr/>
        </p:nvSpPr>
        <p:spPr>
          <a:xfrm>
            <a:off x="1713135" y="3141394"/>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4" name="TextBox 3"/>
          <p:cNvSpPr txBox="1"/>
          <p:nvPr/>
        </p:nvSpPr>
        <p:spPr>
          <a:xfrm>
            <a:off x="1932550" y="2512038"/>
            <a:ext cx="1649407" cy="369332"/>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800" b="0" i="0" u="none" strike="noStrike" kern="1200" cap="none" spc="0" normalizeH="0" baseline="0" noProof="0" dirty="0">
                <a:ln>
                  <a:noFill/>
                </a:ln>
                <a:solidFill>
                  <a:prstClr val="black">
                    <a:lumMod val="75000"/>
                    <a:lumOff val="25000"/>
                  </a:prstClr>
                </a:solidFill>
                <a:effectLst/>
                <a:uLnTx/>
                <a:uFillTx/>
                <a:latin typeface="Tw Cen MT" panose="020B0602020104020603"/>
                <a:ea typeface="ＭＳ Ｐゴシック" pitchFamily="34" charset="-128"/>
                <a:cs typeface="+mn-cs"/>
              </a:rPr>
              <a:t>Order #1</a:t>
            </a:r>
            <a:endParaRPr kumimoji="0" lang="en-AU" sz="1800" b="0" i="0" u="none" strike="noStrike" kern="1200" cap="none" spc="0" normalizeH="0" baseline="-25000" noProof="0" dirty="0">
              <a:ln>
                <a:noFill/>
              </a:ln>
              <a:solidFill>
                <a:prstClr val="black">
                  <a:lumMod val="75000"/>
                  <a:lumOff val="25000"/>
                </a:prstClr>
              </a:solidFill>
              <a:effectLst/>
              <a:uLnTx/>
              <a:uFillTx/>
              <a:latin typeface="Tw Cen MT" panose="020B0602020104020603"/>
              <a:ea typeface="ＭＳ Ｐゴシック" pitchFamily="34" charset="-128"/>
              <a:cs typeface="+mn-cs"/>
            </a:endParaRPr>
          </a:p>
        </p:txBody>
      </p:sp>
      <p:sp>
        <p:nvSpPr>
          <p:cNvPr id="15" name="TextBox 14"/>
          <p:cNvSpPr txBox="1"/>
          <p:nvPr/>
        </p:nvSpPr>
        <p:spPr>
          <a:xfrm>
            <a:off x="1932550" y="2772062"/>
            <a:ext cx="1649407" cy="369332"/>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800" b="0" i="0" u="none" strike="noStrike" kern="1200" cap="none" spc="0" normalizeH="0" baseline="0" noProof="0" dirty="0">
                <a:ln>
                  <a:noFill/>
                </a:ln>
                <a:solidFill>
                  <a:prstClr val="black">
                    <a:lumMod val="75000"/>
                    <a:lumOff val="25000"/>
                  </a:prstClr>
                </a:solidFill>
                <a:effectLst/>
                <a:uLnTx/>
                <a:uFillTx/>
                <a:latin typeface="Tw Cen MT" panose="020B0602020104020603"/>
                <a:ea typeface="ＭＳ Ｐゴシック" pitchFamily="34" charset="-128"/>
                <a:cs typeface="+mn-cs"/>
              </a:rPr>
              <a:t>Order #2</a:t>
            </a:r>
          </a:p>
        </p:txBody>
      </p:sp>
      <p:sp>
        <p:nvSpPr>
          <p:cNvPr id="16" name="TextBox 15"/>
          <p:cNvSpPr txBox="1"/>
          <p:nvPr/>
        </p:nvSpPr>
        <p:spPr>
          <a:xfrm>
            <a:off x="1932550" y="3033770"/>
            <a:ext cx="1649407" cy="369332"/>
          </a:xfrm>
          <a:prstGeom prst="rect">
            <a:avLst/>
          </a:prstGeom>
          <a:noFill/>
        </p:spPr>
        <p:txBody>
          <a:bodyPr wrap="square" rtlCol="0">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1800" b="0" i="0" u="none" strike="noStrike" kern="1200" cap="none" spc="0" normalizeH="0" baseline="0" noProof="0" dirty="0">
                <a:ln>
                  <a:noFill/>
                </a:ln>
                <a:solidFill>
                  <a:prstClr val="black">
                    <a:lumMod val="75000"/>
                    <a:lumOff val="25000"/>
                  </a:prstClr>
                </a:solidFill>
                <a:effectLst/>
                <a:uLnTx/>
                <a:uFillTx/>
                <a:latin typeface="Tw Cen MT" panose="020B0602020104020603"/>
                <a:ea typeface="ＭＳ Ｐゴシック" pitchFamily="34" charset="-128"/>
                <a:cs typeface="+mn-cs"/>
              </a:rPr>
              <a:t>Order #3</a:t>
            </a:r>
          </a:p>
        </p:txBody>
      </p:sp>
      <p:sp>
        <p:nvSpPr>
          <p:cNvPr id="12" name="Oval 11"/>
          <p:cNvSpPr/>
          <p:nvPr/>
        </p:nvSpPr>
        <p:spPr>
          <a:xfrm>
            <a:off x="2028154" y="4188717"/>
            <a:ext cx="172649" cy="1662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1" name="Oval 20"/>
          <p:cNvSpPr/>
          <p:nvPr/>
        </p:nvSpPr>
        <p:spPr>
          <a:xfrm>
            <a:off x="2028154" y="4190094"/>
            <a:ext cx="172649" cy="166254"/>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2" name="Oval 21"/>
          <p:cNvSpPr/>
          <p:nvPr/>
        </p:nvSpPr>
        <p:spPr>
          <a:xfrm>
            <a:off x="2030532" y="4187338"/>
            <a:ext cx="172649" cy="16625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AU" sz="22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33128583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5"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fltVal val="0"/>
                                          </p:val>
                                        </p:tav>
                                        <p:tav tm="100000">
                                          <p:val>
                                            <p:strVal val="#ppt_h"/>
                                          </p:val>
                                        </p:tav>
                                      </p:tavLst>
                                    </p:anim>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63" presetClass="path" presetSubtype="0" accel="50000" decel="50000" fill="hold" grpId="8" nodeType="clickEffect">
                                  <p:stCondLst>
                                    <p:cond delay="0"/>
                                  </p:stCondLst>
                                  <p:childTnLst>
                                    <p:animMotion origin="layout" path="M 3.05556E-6 -4.81481E-6 L 0.03993 0.00024 " pathEditMode="relative" rAng="0" ptsTypes="AA">
                                      <p:cBhvr>
                                        <p:cTn id="21" dur="1000" fill="hold"/>
                                        <p:tgtEl>
                                          <p:spTgt spid="12"/>
                                        </p:tgtEl>
                                        <p:attrNameLst>
                                          <p:attrName>ppt_x</p:attrName>
                                          <p:attrName>ppt_y</p:attrName>
                                        </p:attrNameLst>
                                      </p:cBhvr>
                                      <p:rCtr x="1997" y="0"/>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0" nodeType="clickEffect">
                                  <p:stCondLst>
                                    <p:cond delay="0"/>
                                  </p:stCondLst>
                                  <p:childTnLst>
                                    <p:animMotion origin="layout" path="M 0.03993 0.00024 L 0.1118 -0.00023 " pathEditMode="relative" rAng="0" ptsTypes="AA">
                                      <p:cBhvr>
                                        <p:cTn id="25" dur="2000" fill="hold"/>
                                        <p:tgtEl>
                                          <p:spTgt spid="12"/>
                                        </p:tgtEl>
                                        <p:attrNameLst>
                                          <p:attrName>ppt_x</p:attrName>
                                          <p:attrName>ppt_y</p:attrName>
                                        </p:attrNameLst>
                                      </p:cBhvr>
                                      <p:rCtr x="3750" y="4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grpId="1" nodeType="clickEffect">
                                  <p:stCondLst>
                                    <p:cond delay="0"/>
                                  </p:stCondLst>
                                  <p:childTnLst>
                                    <p:animMotion origin="layout" path="M 0.1118 -0.00023 L 0.18316 -0.00277 " pathEditMode="relative" rAng="0" ptsTypes="AA">
                                      <p:cBhvr>
                                        <p:cTn id="29" dur="2000" fill="hold"/>
                                        <p:tgtEl>
                                          <p:spTgt spid="12"/>
                                        </p:tgtEl>
                                        <p:attrNameLst>
                                          <p:attrName>ppt_x</p:attrName>
                                          <p:attrName>ppt_y</p:attrName>
                                        </p:attrNameLst>
                                      </p:cBhvr>
                                      <p:rCtr x="3455" y="-69"/>
                                    </p:animMotion>
                                  </p:childTnLst>
                                </p:cTn>
                              </p:par>
                            </p:childTnLst>
                          </p:cTn>
                        </p:par>
                      </p:childTnLst>
                    </p:cTn>
                  </p:par>
                  <p:par>
                    <p:cTn id="30" fill="hold">
                      <p:stCondLst>
                        <p:cond delay="indefinite"/>
                      </p:stCondLst>
                      <p:childTnLst>
                        <p:par>
                          <p:cTn id="31" fill="hold">
                            <p:stCondLst>
                              <p:cond delay="0"/>
                            </p:stCondLst>
                            <p:childTnLst>
                              <p:par>
                                <p:cTn id="32" presetID="50" presetClass="path" presetSubtype="0" accel="50000" fill="hold" grpId="2" nodeType="clickEffect">
                                  <p:stCondLst>
                                    <p:cond delay="0"/>
                                  </p:stCondLst>
                                  <p:childTnLst>
                                    <p:animMotion origin="layout" path="M 0.18316 -0.00277 L 0.20486 -0.00277 C 0.21475 -0.00277 0.22691 0.02825 0.22691 0.05394 L 0.22691 0.11135 " pathEditMode="relative" rAng="0" ptsTypes="AAAA">
                                      <p:cBhvr>
                                        <p:cTn id="33" dur="2000" fill="hold"/>
                                        <p:tgtEl>
                                          <p:spTgt spid="12"/>
                                        </p:tgtEl>
                                        <p:attrNameLst>
                                          <p:attrName>ppt_x</p:attrName>
                                          <p:attrName>ppt_y</p:attrName>
                                        </p:attrNameLst>
                                      </p:cBhvr>
                                      <p:rCtr x="2187" y="5694"/>
                                    </p:animMotion>
                                  </p:childTnLst>
                                </p:cTn>
                              </p:par>
                            </p:childTnLst>
                          </p:cTn>
                        </p:par>
                        <p:par>
                          <p:cTn id="34" fill="hold">
                            <p:stCondLst>
                              <p:cond delay="2000"/>
                            </p:stCondLst>
                            <p:childTnLst>
                              <p:par>
                                <p:cTn id="35" presetID="63" presetClass="path" presetSubtype="0" decel="50000" fill="hold" grpId="3" nodeType="afterEffect">
                                  <p:stCondLst>
                                    <p:cond delay="0"/>
                                  </p:stCondLst>
                                  <p:childTnLst>
                                    <p:animMotion origin="layout" path="M 0.22691 0.11135 L 0.33021 0.10973 " pathEditMode="relative" rAng="0" ptsTypes="AA">
                                      <p:cBhvr>
                                        <p:cTn id="36" dur="2000" fill="hold"/>
                                        <p:tgtEl>
                                          <p:spTgt spid="12"/>
                                        </p:tgtEl>
                                        <p:attrNameLst>
                                          <p:attrName>ppt_x</p:attrName>
                                          <p:attrName>ppt_y</p:attrName>
                                        </p:attrNameLst>
                                      </p:cBhvr>
                                      <p:rCtr x="5156" y="-93"/>
                                    </p:animMotion>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left)">
                                      <p:cBhvr>
                                        <p:cTn id="44" dur="500"/>
                                        <p:tgtEl>
                                          <p:spTgt spid="15"/>
                                        </p:tgtEl>
                                      </p:cBhvr>
                                    </p:animEffect>
                                  </p:childTnLst>
                                </p:cTn>
                              </p:par>
                            </p:childTnLst>
                          </p:cTn>
                        </p:par>
                        <p:par>
                          <p:cTn id="45" fill="hold">
                            <p:stCondLst>
                              <p:cond delay="500"/>
                            </p:stCondLst>
                            <p:childTnLst>
                              <p:par>
                                <p:cTn id="46" presetID="53" presetClass="entr" presetSubtype="16" fill="hold" grpId="4" nodeType="afterEffect">
                                  <p:stCondLst>
                                    <p:cond delay="0"/>
                                  </p:stCondLst>
                                  <p:childTnLst>
                                    <p:set>
                                      <p:cBhvr>
                                        <p:cTn id="47" dur="1" fill="hold">
                                          <p:stCondLst>
                                            <p:cond delay="0"/>
                                          </p:stCondLst>
                                        </p:cTn>
                                        <p:tgtEl>
                                          <p:spTgt spid="21"/>
                                        </p:tgtEl>
                                        <p:attrNameLst>
                                          <p:attrName>style.visibility</p:attrName>
                                        </p:attrNameLst>
                                      </p:cBhvr>
                                      <p:to>
                                        <p:strVal val="visible"/>
                                      </p:to>
                                    </p:set>
                                    <p:anim calcmode="lin" valueType="num">
                                      <p:cBhvr>
                                        <p:cTn id="48" dur="500" fill="hold"/>
                                        <p:tgtEl>
                                          <p:spTgt spid="21"/>
                                        </p:tgtEl>
                                        <p:attrNameLst>
                                          <p:attrName>ppt_w</p:attrName>
                                        </p:attrNameLst>
                                      </p:cBhvr>
                                      <p:tavLst>
                                        <p:tav tm="0">
                                          <p:val>
                                            <p:fltVal val="0"/>
                                          </p:val>
                                        </p:tav>
                                        <p:tav tm="100000">
                                          <p:val>
                                            <p:strVal val="#ppt_w"/>
                                          </p:val>
                                        </p:tav>
                                      </p:tavLst>
                                    </p:anim>
                                    <p:anim calcmode="lin" valueType="num">
                                      <p:cBhvr>
                                        <p:cTn id="49" dur="500" fill="hold"/>
                                        <p:tgtEl>
                                          <p:spTgt spid="21"/>
                                        </p:tgtEl>
                                        <p:attrNameLst>
                                          <p:attrName>ppt_h</p:attrName>
                                        </p:attrNameLst>
                                      </p:cBhvr>
                                      <p:tavLst>
                                        <p:tav tm="0">
                                          <p:val>
                                            <p:fltVal val="0"/>
                                          </p:val>
                                        </p:tav>
                                        <p:tav tm="100000">
                                          <p:val>
                                            <p:strVal val="#ppt_h"/>
                                          </p:val>
                                        </p:tav>
                                      </p:tavLst>
                                    </p:anim>
                                    <p:animEffect transition="in" filter="fade">
                                      <p:cBhvr>
                                        <p:cTn id="50" dur="500"/>
                                        <p:tgtEl>
                                          <p:spTgt spid="21"/>
                                        </p:tgtEl>
                                      </p:cBhvr>
                                    </p:animEffect>
                                  </p:childTnLst>
                                </p:cTn>
                              </p:par>
                            </p:childTnLst>
                          </p:cTn>
                        </p:par>
                        <p:par>
                          <p:cTn id="51" fill="hold">
                            <p:stCondLst>
                              <p:cond delay="1000"/>
                            </p:stCondLst>
                            <p:childTnLst>
                              <p:par>
                                <p:cTn id="52" presetID="42" presetClass="path" presetSubtype="0" accel="50000" decel="50000" fill="hold" grpId="0" nodeType="afterEffect">
                                  <p:stCondLst>
                                    <p:cond delay="0"/>
                                  </p:stCondLst>
                                  <p:childTnLst>
                                    <p:animMotion origin="layout" path="M 3.05556E-6 -4.81481E-6 L 0.1118 -0.00023 " pathEditMode="relative" rAng="0" ptsTypes="AA">
                                      <p:cBhvr>
                                        <p:cTn id="53" dur="2000" fill="hold"/>
                                        <p:tgtEl>
                                          <p:spTgt spid="21"/>
                                        </p:tgtEl>
                                        <p:attrNameLst>
                                          <p:attrName>ppt_x</p:attrName>
                                          <p:attrName>ppt_y</p:attrName>
                                        </p:attrNameLst>
                                      </p:cBhvr>
                                      <p:rCtr x="5590" y="-23"/>
                                    </p:animMotion>
                                  </p:childTnLst>
                                </p:cTn>
                              </p:par>
                            </p:childTnLst>
                          </p:cTn>
                        </p:par>
                      </p:childTnLst>
                    </p:cTn>
                  </p:par>
                  <p:par>
                    <p:cTn id="54" fill="hold">
                      <p:stCondLst>
                        <p:cond delay="indefinite"/>
                      </p:stCondLst>
                      <p:childTnLst>
                        <p:par>
                          <p:cTn id="55" fill="hold">
                            <p:stCondLst>
                              <p:cond delay="0"/>
                            </p:stCondLst>
                            <p:childTnLst>
                              <p:par>
                                <p:cTn id="56" presetID="42" presetClass="path" presetSubtype="0" accel="50000" fill="hold" grpId="1" nodeType="clickEffect">
                                  <p:stCondLst>
                                    <p:cond delay="0"/>
                                  </p:stCondLst>
                                  <p:childTnLst>
                                    <p:animMotion origin="layout" path="M 0.1118 -0.00023 L 0.18437 0.00255 " pathEditMode="relative" rAng="0" ptsTypes="AA">
                                      <p:cBhvr>
                                        <p:cTn id="57" dur="1500" fill="hold"/>
                                        <p:tgtEl>
                                          <p:spTgt spid="21"/>
                                        </p:tgtEl>
                                        <p:attrNameLst>
                                          <p:attrName>ppt_x</p:attrName>
                                          <p:attrName>ppt_y</p:attrName>
                                        </p:attrNameLst>
                                      </p:cBhvr>
                                      <p:rCtr x="3628" y="139"/>
                                    </p:animMotion>
                                  </p:childTnLst>
                                </p:cTn>
                              </p:par>
                            </p:childTnLst>
                          </p:cTn>
                        </p:par>
                        <p:par>
                          <p:cTn id="58" fill="hold">
                            <p:stCondLst>
                              <p:cond delay="1500"/>
                            </p:stCondLst>
                            <p:childTnLst>
                              <p:par>
                                <p:cTn id="59" presetID="50" presetClass="path" presetSubtype="0" fill="hold" grpId="2" nodeType="afterEffect">
                                  <p:stCondLst>
                                    <p:cond delay="0"/>
                                  </p:stCondLst>
                                  <p:childTnLst>
                                    <p:animMotion origin="layout" path="M 0.18437 0.00232 L 0.20521 0.00232 C 0.21458 0.00232 0.22639 -0.028 0.22639 -0.05277 L 0.22639 -0.10763 " pathEditMode="relative" rAng="0" ptsTypes="AAAA">
                                      <p:cBhvr>
                                        <p:cTn id="60" dur="1500" fill="hold"/>
                                        <p:tgtEl>
                                          <p:spTgt spid="21"/>
                                        </p:tgtEl>
                                        <p:attrNameLst>
                                          <p:attrName>ppt_x</p:attrName>
                                          <p:attrName>ppt_y</p:attrName>
                                        </p:attrNameLst>
                                      </p:cBhvr>
                                      <p:rCtr x="2101" y="-5509"/>
                                    </p:animMotion>
                                  </p:childTnLst>
                                </p:cTn>
                              </p:par>
                            </p:childTnLst>
                          </p:cTn>
                        </p:par>
                        <p:par>
                          <p:cTn id="61" fill="hold">
                            <p:stCondLst>
                              <p:cond delay="3000"/>
                            </p:stCondLst>
                            <p:childTnLst>
                              <p:par>
                                <p:cTn id="62" presetID="63" presetClass="path" presetSubtype="0" decel="50000" fill="hold" grpId="3" nodeType="afterEffect">
                                  <p:stCondLst>
                                    <p:cond delay="0"/>
                                  </p:stCondLst>
                                  <p:childTnLst>
                                    <p:animMotion origin="layout" path="M 0.22691 -0.10879 L 0.33021 -0.11041 " pathEditMode="relative" rAng="0" ptsTypes="AA">
                                      <p:cBhvr>
                                        <p:cTn id="63" dur="2000" fill="hold"/>
                                        <p:tgtEl>
                                          <p:spTgt spid="21"/>
                                        </p:tgtEl>
                                        <p:attrNameLst>
                                          <p:attrName>ppt_x</p:attrName>
                                          <p:attrName>ppt_y</p:attrName>
                                        </p:attrNameLst>
                                      </p:cBhvr>
                                      <p:rCtr x="5156" y="-93"/>
                                    </p:animMotion>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fade">
                                      <p:cBhvr>
                                        <p:cTn id="68" dur="500"/>
                                        <p:tgtEl>
                                          <p:spTgt spid="1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wipe(left)">
                                      <p:cBhvr>
                                        <p:cTn id="71" dur="500"/>
                                        <p:tgtEl>
                                          <p:spTgt spid="16"/>
                                        </p:tgtEl>
                                      </p:cBhvr>
                                    </p:animEffect>
                                  </p:childTnLst>
                                </p:cTn>
                              </p:par>
                            </p:childTnLst>
                          </p:cTn>
                        </p:par>
                        <p:par>
                          <p:cTn id="72" fill="hold">
                            <p:stCondLst>
                              <p:cond delay="500"/>
                            </p:stCondLst>
                            <p:childTnLst>
                              <p:par>
                                <p:cTn id="73" presetID="53" presetClass="entr" presetSubtype="16" fill="hold" grpId="1" nodeType="afterEffect">
                                  <p:stCondLst>
                                    <p:cond delay="0"/>
                                  </p:stCondLst>
                                  <p:childTnLst>
                                    <p:set>
                                      <p:cBhvr>
                                        <p:cTn id="74" dur="1" fill="hold">
                                          <p:stCondLst>
                                            <p:cond delay="0"/>
                                          </p:stCondLst>
                                        </p:cTn>
                                        <p:tgtEl>
                                          <p:spTgt spid="22"/>
                                        </p:tgtEl>
                                        <p:attrNameLst>
                                          <p:attrName>style.visibility</p:attrName>
                                        </p:attrNameLst>
                                      </p:cBhvr>
                                      <p:to>
                                        <p:strVal val="visible"/>
                                      </p:to>
                                    </p:set>
                                    <p:anim calcmode="lin" valueType="num">
                                      <p:cBhvr>
                                        <p:cTn id="75" dur="500" fill="hold"/>
                                        <p:tgtEl>
                                          <p:spTgt spid="22"/>
                                        </p:tgtEl>
                                        <p:attrNameLst>
                                          <p:attrName>ppt_w</p:attrName>
                                        </p:attrNameLst>
                                      </p:cBhvr>
                                      <p:tavLst>
                                        <p:tav tm="0">
                                          <p:val>
                                            <p:fltVal val="0"/>
                                          </p:val>
                                        </p:tav>
                                        <p:tav tm="100000">
                                          <p:val>
                                            <p:strVal val="#ppt_w"/>
                                          </p:val>
                                        </p:tav>
                                      </p:tavLst>
                                    </p:anim>
                                    <p:anim calcmode="lin" valueType="num">
                                      <p:cBhvr>
                                        <p:cTn id="76" dur="500" fill="hold"/>
                                        <p:tgtEl>
                                          <p:spTgt spid="22"/>
                                        </p:tgtEl>
                                        <p:attrNameLst>
                                          <p:attrName>ppt_h</p:attrName>
                                        </p:attrNameLst>
                                      </p:cBhvr>
                                      <p:tavLst>
                                        <p:tav tm="0">
                                          <p:val>
                                            <p:fltVal val="0"/>
                                          </p:val>
                                        </p:tav>
                                        <p:tav tm="100000">
                                          <p:val>
                                            <p:strVal val="#ppt_h"/>
                                          </p:val>
                                        </p:tav>
                                      </p:tavLst>
                                    </p:anim>
                                    <p:animEffect transition="in" filter="fade">
                                      <p:cBhvr>
                                        <p:cTn id="77" dur="500"/>
                                        <p:tgtEl>
                                          <p:spTgt spid="22"/>
                                        </p:tgtEl>
                                      </p:cBhvr>
                                    </p:animEffect>
                                  </p:childTnLst>
                                </p:cTn>
                              </p:par>
                            </p:childTnLst>
                          </p:cTn>
                        </p:par>
                        <p:par>
                          <p:cTn id="78" fill="hold">
                            <p:stCondLst>
                              <p:cond delay="1000"/>
                            </p:stCondLst>
                            <p:childTnLst>
                              <p:par>
                                <p:cTn id="79" presetID="42" presetClass="path" presetSubtype="0" accel="50000" decel="50000" fill="hold" grpId="0" nodeType="afterEffect">
                                  <p:stCondLst>
                                    <p:cond delay="0"/>
                                  </p:stCondLst>
                                  <p:childTnLst>
                                    <p:animMotion origin="layout" path="M -5.55556E-7 -3.33333E-6 L 0.11181 -0.00023 " pathEditMode="relative" rAng="0" ptsTypes="AA">
                                      <p:cBhvr>
                                        <p:cTn id="80" dur="2000" fill="hold"/>
                                        <p:tgtEl>
                                          <p:spTgt spid="22"/>
                                        </p:tgtEl>
                                        <p:attrNameLst>
                                          <p:attrName>ppt_x</p:attrName>
                                          <p:attrName>ppt_y</p:attrName>
                                        </p:attrNameLst>
                                      </p:cBhvr>
                                      <p:rCtr x="5590" y="-23"/>
                                    </p:animMotion>
                                  </p:childTnLst>
                                </p:cTn>
                              </p:par>
                              <p:par>
                                <p:cTn id="81" presetID="63" presetClass="path" presetSubtype="0" accel="50000" decel="14286" fill="hold" grpId="4" nodeType="withEffect">
                                  <p:stCondLst>
                                    <p:cond delay="750"/>
                                  </p:stCondLst>
                                  <p:childTnLst>
                                    <p:animMotion origin="layout" path="M 0.33021 0.10973 L 0.54375 0.10695 " pathEditMode="relative" rAng="0" ptsTypes="AA">
                                      <p:cBhvr>
                                        <p:cTn id="82" dur="3500" fill="hold"/>
                                        <p:tgtEl>
                                          <p:spTgt spid="12"/>
                                        </p:tgtEl>
                                        <p:attrNameLst>
                                          <p:attrName>ppt_x</p:attrName>
                                          <p:attrName>ppt_y</p:attrName>
                                        </p:attrNameLst>
                                      </p:cBhvr>
                                      <p:rCtr x="10677" y="-139"/>
                                    </p:animMotion>
                                  </p:childTnLst>
                                </p:cTn>
                              </p:par>
                              <p:par>
                                <p:cTn id="83" presetID="63" presetClass="path" presetSubtype="0" accel="50000" decel="50000" fill="hold" grpId="5" nodeType="withEffect">
                                  <p:stCondLst>
                                    <p:cond delay="2500"/>
                                  </p:stCondLst>
                                  <p:childTnLst>
                                    <p:animMotion origin="layout" path="M 0.33021 -0.11041 L 0.4408 -0.10995 " pathEditMode="relative" rAng="0" ptsTypes="AA">
                                      <p:cBhvr>
                                        <p:cTn id="84" dur="2000" fill="hold"/>
                                        <p:tgtEl>
                                          <p:spTgt spid="21"/>
                                        </p:tgtEl>
                                        <p:attrNameLst>
                                          <p:attrName>ppt_x</p:attrName>
                                          <p:attrName>ppt_y</p:attrName>
                                        </p:attrNameLst>
                                      </p:cBhvr>
                                      <p:rCtr x="5521" y="23"/>
                                    </p:animMotion>
                                  </p:childTnLst>
                                </p:cTn>
                              </p:par>
                            </p:childTnLst>
                          </p:cTn>
                        </p:par>
                        <p:par>
                          <p:cTn id="85" fill="hold">
                            <p:stCondLst>
                              <p:cond delay="5500"/>
                            </p:stCondLst>
                            <p:childTnLst>
                              <p:par>
                                <p:cTn id="86" presetID="53" presetClass="exit" presetSubtype="32" fill="hold" grpId="6" nodeType="afterEffect">
                                  <p:stCondLst>
                                    <p:cond delay="0"/>
                                  </p:stCondLst>
                                  <p:childTnLst>
                                    <p:anim calcmode="lin" valueType="num">
                                      <p:cBhvr>
                                        <p:cTn id="87" dur="500"/>
                                        <p:tgtEl>
                                          <p:spTgt spid="21"/>
                                        </p:tgtEl>
                                        <p:attrNameLst>
                                          <p:attrName>ppt_w</p:attrName>
                                        </p:attrNameLst>
                                      </p:cBhvr>
                                      <p:tavLst>
                                        <p:tav tm="0">
                                          <p:val>
                                            <p:strVal val="ppt_w"/>
                                          </p:val>
                                        </p:tav>
                                        <p:tav tm="100000">
                                          <p:val>
                                            <p:fltVal val="0"/>
                                          </p:val>
                                        </p:tav>
                                      </p:tavLst>
                                    </p:anim>
                                    <p:anim calcmode="lin" valueType="num">
                                      <p:cBhvr>
                                        <p:cTn id="88" dur="500"/>
                                        <p:tgtEl>
                                          <p:spTgt spid="21"/>
                                        </p:tgtEl>
                                        <p:attrNameLst>
                                          <p:attrName>ppt_h</p:attrName>
                                        </p:attrNameLst>
                                      </p:cBhvr>
                                      <p:tavLst>
                                        <p:tav tm="0">
                                          <p:val>
                                            <p:strVal val="ppt_h"/>
                                          </p:val>
                                        </p:tav>
                                        <p:tav tm="100000">
                                          <p:val>
                                            <p:fltVal val="0"/>
                                          </p:val>
                                        </p:tav>
                                      </p:tavLst>
                                    </p:anim>
                                    <p:animEffect transition="out" filter="fade">
                                      <p:cBhvr>
                                        <p:cTn id="89" dur="500"/>
                                        <p:tgtEl>
                                          <p:spTgt spid="21"/>
                                        </p:tgtEl>
                                      </p:cBhvr>
                                    </p:animEffect>
                                    <p:set>
                                      <p:cBhvr>
                                        <p:cTn id="90" dur="1" fill="hold">
                                          <p:stCondLst>
                                            <p:cond delay="499"/>
                                          </p:stCondLst>
                                        </p:cTn>
                                        <p:tgtEl>
                                          <p:spTgt spid="21"/>
                                        </p:tgtEl>
                                        <p:attrNameLst>
                                          <p:attrName>style.visibility</p:attrName>
                                        </p:attrNameLst>
                                      </p:cBhvr>
                                      <p:to>
                                        <p:strVal val="hidden"/>
                                      </p:to>
                                    </p:set>
                                  </p:childTnLst>
                                </p:cTn>
                              </p:par>
                              <p:par>
                                <p:cTn id="91" presetID="63" presetClass="path" presetSubtype="0" accel="12500" decel="50000" fill="hold" grpId="6" nodeType="withEffect">
                                  <p:stCondLst>
                                    <p:cond delay="0"/>
                                  </p:stCondLst>
                                  <p:childTnLst>
                                    <p:animMotion origin="layout" path="M 0.54375 0.10695 L 0.85468 0.10718 " pathEditMode="relative" rAng="0" ptsTypes="AA">
                                      <p:cBhvr>
                                        <p:cTn id="92" dur="4000" fill="hold"/>
                                        <p:tgtEl>
                                          <p:spTgt spid="12"/>
                                        </p:tgtEl>
                                        <p:attrNameLst>
                                          <p:attrName>ppt_x</p:attrName>
                                          <p:attrName>ppt_y</p:attrName>
                                        </p:attrNameLst>
                                      </p:cBhvr>
                                      <p:rCtr x="15538" y="0"/>
                                    </p:animMotion>
                                  </p:childTnLst>
                                </p:cTn>
                              </p:par>
                            </p:childTnLst>
                          </p:cTn>
                        </p:par>
                        <p:par>
                          <p:cTn id="93" fill="hold">
                            <p:stCondLst>
                              <p:cond delay="9500"/>
                            </p:stCondLst>
                            <p:childTnLst>
                              <p:par>
                                <p:cTn id="94" presetID="53" presetClass="exit" presetSubtype="32" fill="hold" grpId="7" nodeType="afterEffect">
                                  <p:stCondLst>
                                    <p:cond delay="500"/>
                                  </p:stCondLst>
                                  <p:childTnLst>
                                    <p:anim calcmode="lin" valueType="num">
                                      <p:cBhvr>
                                        <p:cTn id="95" dur="500"/>
                                        <p:tgtEl>
                                          <p:spTgt spid="12"/>
                                        </p:tgtEl>
                                        <p:attrNameLst>
                                          <p:attrName>ppt_w</p:attrName>
                                        </p:attrNameLst>
                                      </p:cBhvr>
                                      <p:tavLst>
                                        <p:tav tm="0">
                                          <p:val>
                                            <p:strVal val="ppt_w"/>
                                          </p:val>
                                        </p:tav>
                                        <p:tav tm="100000">
                                          <p:val>
                                            <p:fltVal val="0"/>
                                          </p:val>
                                        </p:tav>
                                      </p:tavLst>
                                    </p:anim>
                                    <p:anim calcmode="lin" valueType="num">
                                      <p:cBhvr>
                                        <p:cTn id="96" dur="500"/>
                                        <p:tgtEl>
                                          <p:spTgt spid="12"/>
                                        </p:tgtEl>
                                        <p:attrNameLst>
                                          <p:attrName>ppt_h</p:attrName>
                                        </p:attrNameLst>
                                      </p:cBhvr>
                                      <p:tavLst>
                                        <p:tav tm="0">
                                          <p:val>
                                            <p:strVal val="ppt_h"/>
                                          </p:val>
                                        </p:tav>
                                        <p:tav tm="100000">
                                          <p:val>
                                            <p:fltVal val="0"/>
                                          </p:val>
                                        </p:tav>
                                      </p:tavLst>
                                    </p:anim>
                                    <p:animEffect transition="out" filter="fade">
                                      <p:cBhvr>
                                        <p:cTn id="97" dur="500"/>
                                        <p:tgtEl>
                                          <p:spTgt spid="12"/>
                                        </p:tgtEl>
                                      </p:cBhvr>
                                    </p:animEffect>
                                    <p:set>
                                      <p:cBhvr>
                                        <p:cTn id="98"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4" grpId="0" animBg="1"/>
      <p:bldP spid="4" grpId="0"/>
      <p:bldP spid="15" grpId="0"/>
      <p:bldP spid="16" grpId="0"/>
      <p:bldP spid="12" grpId="0" animBg="1"/>
      <p:bldP spid="12" grpId="1" animBg="1"/>
      <p:bldP spid="12" grpId="2" animBg="1"/>
      <p:bldP spid="12" grpId="3" animBg="1"/>
      <p:bldP spid="12" grpId="4" animBg="1"/>
      <p:bldP spid="12" grpId="5" animBg="1"/>
      <p:bldP spid="12" grpId="6" animBg="1"/>
      <p:bldP spid="12" grpId="7" animBg="1"/>
      <p:bldP spid="12" grpId="8" animBg="1"/>
      <p:bldP spid="21" grpId="0" animBg="1"/>
      <p:bldP spid="21" grpId="1" animBg="1"/>
      <p:bldP spid="21" grpId="2" animBg="1"/>
      <p:bldP spid="21" grpId="3" animBg="1"/>
      <p:bldP spid="21" grpId="4" animBg="1"/>
      <p:bldP spid="21" grpId="5" animBg="1"/>
      <p:bldP spid="21" grpId="6" animBg="1"/>
      <p:bldP spid="22" grpId="0" animBg="1"/>
      <p:bldP spid="22"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5" name="Rectangle 3"/>
          <p:cNvSpPr>
            <a:spLocks noGrp="1" noChangeArrowheads="1"/>
          </p:cNvSpPr>
          <p:nvPr>
            <p:ph idx="1"/>
          </p:nvPr>
        </p:nvSpPr>
        <p:spPr>
          <a:xfrm>
            <a:off x="1815712" y="2301879"/>
            <a:ext cx="8136904" cy="3283976"/>
          </a:xfrm>
        </p:spPr>
        <p:txBody>
          <a:bodyPr>
            <a:normAutofit fontScale="77500" lnSpcReduction="20000"/>
          </a:bodyPr>
          <a:lstStyle/>
          <a:p>
            <a:pPr marL="0" indent="0">
              <a:lnSpc>
                <a:spcPct val="200000"/>
              </a:lnSpc>
              <a:buNone/>
              <a:tabLst>
                <a:tab pos="622276" algn="l"/>
              </a:tabLst>
            </a:pPr>
            <a:r>
              <a:rPr lang="en-AU" dirty="0"/>
              <a:t>A </a:t>
            </a:r>
            <a:r>
              <a:rPr lang="en-AU" i="1" dirty="0"/>
              <a:t>start event </a:t>
            </a:r>
            <a:r>
              <a:rPr lang="en-AU" dirty="0"/>
              <a:t>triggers a new process instance</a:t>
            </a:r>
            <a:br>
              <a:rPr lang="en-AU" dirty="0"/>
            </a:br>
            <a:r>
              <a:rPr lang="en-AU" dirty="0"/>
              <a:t>by generating a token that traverses the </a:t>
            </a:r>
            <a:br>
              <a:rPr lang="en-AU" dirty="0"/>
            </a:br>
            <a:r>
              <a:rPr lang="en-AU" dirty="0"/>
              <a:t>sequence flow (“tokens source”)</a:t>
            </a:r>
          </a:p>
          <a:p>
            <a:pPr marL="522268" lvl="1" indent="4763">
              <a:tabLst>
                <a:tab pos="622276" algn="l"/>
              </a:tabLst>
            </a:pPr>
            <a:endParaRPr lang="en-AU" dirty="0"/>
          </a:p>
          <a:p>
            <a:pPr marL="522268" lvl="1" indent="4763">
              <a:tabLst>
                <a:tab pos="622276" algn="l"/>
              </a:tabLst>
            </a:pPr>
            <a:endParaRPr lang="en-AU" dirty="0"/>
          </a:p>
          <a:p>
            <a:pPr marL="0" indent="0">
              <a:lnSpc>
                <a:spcPct val="100000"/>
              </a:lnSpc>
              <a:buNone/>
              <a:tabLst>
                <a:tab pos="622276" algn="l"/>
              </a:tabLst>
            </a:pPr>
            <a:r>
              <a:rPr lang="en-AU" dirty="0"/>
              <a:t>An </a:t>
            </a:r>
            <a:r>
              <a:rPr lang="en-AU" i="1" dirty="0"/>
              <a:t>end event </a:t>
            </a:r>
            <a:r>
              <a:rPr lang="en-AU" dirty="0"/>
              <a:t>signals that a process instance has</a:t>
            </a:r>
          </a:p>
          <a:p>
            <a:pPr marL="0" indent="0">
              <a:lnSpc>
                <a:spcPct val="100000"/>
              </a:lnSpc>
              <a:buNone/>
              <a:tabLst>
                <a:tab pos="622276" algn="l"/>
              </a:tabLst>
            </a:pPr>
            <a:r>
              <a:rPr lang="en-AU" dirty="0"/>
              <a:t>completed with a given outcome by consuming</a:t>
            </a:r>
          </a:p>
          <a:p>
            <a:pPr marL="0" indent="0">
              <a:lnSpc>
                <a:spcPct val="100000"/>
              </a:lnSpc>
              <a:buNone/>
              <a:tabLst>
                <a:tab pos="622276" algn="l"/>
              </a:tabLst>
            </a:pPr>
            <a:r>
              <a:rPr lang="en-AU" dirty="0"/>
              <a:t>a token (“tokens sink”)</a:t>
            </a:r>
          </a:p>
        </p:txBody>
      </p:sp>
      <p:sp>
        <p:nvSpPr>
          <p:cNvPr id="991234" name="Rectangle 2"/>
          <p:cNvSpPr>
            <a:spLocks noGrp="1" noChangeArrowheads="1"/>
          </p:cNvSpPr>
          <p:nvPr>
            <p:ph type="title"/>
          </p:nvPr>
        </p:nvSpPr>
        <p:spPr/>
        <p:txBody>
          <a:bodyPr/>
          <a:lstStyle/>
          <a:p>
            <a:r>
              <a:rPr lang="en-AU" dirty="0"/>
              <a:t>A little bit more on events…</a:t>
            </a:r>
          </a:p>
        </p:txBody>
      </p:sp>
      <p:graphicFrame>
        <p:nvGraphicFramePr>
          <p:cNvPr id="991242" name="Object 10"/>
          <p:cNvGraphicFramePr>
            <a:graphicFrameLocks noChangeAspect="1"/>
          </p:cNvGraphicFramePr>
          <p:nvPr/>
        </p:nvGraphicFramePr>
        <p:xfrm>
          <a:off x="7303690" y="2493258"/>
          <a:ext cx="661987" cy="661987"/>
        </p:xfrm>
        <a:graphic>
          <a:graphicData uri="http://schemas.openxmlformats.org/presentationml/2006/ole">
            <mc:AlternateContent xmlns:mc="http://schemas.openxmlformats.org/markup-compatibility/2006">
              <mc:Choice xmlns:v="urn:schemas-microsoft-com:vml" Requires="v">
                <p:oleObj name="Visio" r:id="rId3" imgW="397550" imgH="397550" progId="Visio.Drawing.11">
                  <p:embed/>
                </p:oleObj>
              </mc:Choice>
              <mc:Fallback>
                <p:oleObj name="Visio" r:id="rId3" imgW="397550" imgH="397550" progId="Visio.Drawing.11">
                  <p:embed/>
                  <p:pic>
                    <p:nvPicPr>
                      <p:cNvPr id="991242" name="Object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03690" y="2493258"/>
                        <a:ext cx="661987" cy="661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91243" name="Object 11"/>
          <p:cNvGraphicFramePr>
            <a:graphicFrameLocks noChangeAspect="1"/>
          </p:cNvGraphicFramePr>
          <p:nvPr/>
        </p:nvGraphicFramePr>
        <p:xfrm>
          <a:off x="7281284" y="4337485"/>
          <a:ext cx="714376" cy="714376"/>
        </p:xfrm>
        <a:graphic>
          <a:graphicData uri="http://schemas.openxmlformats.org/presentationml/2006/ole">
            <mc:AlternateContent xmlns:mc="http://schemas.openxmlformats.org/markup-compatibility/2006">
              <mc:Choice xmlns:v="urn:schemas-microsoft-com:vml" Requires="v">
                <p:oleObj name="Visio" r:id="rId5" imgW="428054" imgH="428387" progId="Visio.Drawing.11">
                  <p:embed/>
                </p:oleObj>
              </mc:Choice>
              <mc:Fallback>
                <p:oleObj name="Visio" r:id="rId5" imgW="428054" imgH="428387" progId="Visio.Drawing.11">
                  <p:embed/>
                  <p:pic>
                    <p:nvPicPr>
                      <p:cNvPr id="991243" name="Object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81284" y="4337485"/>
                        <a:ext cx="714376" cy="71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Slide Number Placeholder 1"/>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6E539D-8AB8-485C-BFEF-50E8D5427D32}" type="slidenum">
              <a:rPr kumimoji="0" lang="en-AU" sz="1000" b="0" i="0" u="none" strike="noStrike" kern="1200" cap="all" spc="0" normalizeH="0" baseline="0" noProof="0" smtClean="0">
                <a:ln>
                  <a:noFill/>
                </a:ln>
                <a:solidFill>
                  <a:prstClr val="black">
                    <a:lumMod val="50000"/>
                    <a:lumOff val="50000"/>
                  </a:prstClr>
                </a:solidFill>
                <a:effectLst/>
                <a:uLnTx/>
                <a:uFillTx/>
                <a:latin typeface="Tw Cen MT Condensed" panose="020B06060201040202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AU" sz="1000" b="0" i="0" u="none" strike="noStrike" kern="1200" cap="all" spc="0" normalizeH="0" baseline="0" noProof="0">
              <a:ln>
                <a:noFill/>
              </a:ln>
              <a:solidFill>
                <a:prstClr val="black">
                  <a:lumMod val="50000"/>
                  <a:lumOff val="50000"/>
                </a:prstClr>
              </a:solidFill>
              <a:effectLst/>
              <a:uLnTx/>
              <a:uFillTx/>
              <a:latin typeface="Tw Cen MT Condensed" panose="020B0606020104020203"/>
              <a:ea typeface="+mn-ea"/>
              <a:cs typeface="+mn-cs"/>
            </a:endParaRPr>
          </a:p>
        </p:txBody>
      </p:sp>
      <p:sp>
        <p:nvSpPr>
          <p:cNvPr id="9" name="Text Box 9"/>
          <p:cNvSpPr txBox="1">
            <a:spLocks noChangeArrowheads="1"/>
          </p:cNvSpPr>
          <p:nvPr/>
        </p:nvSpPr>
        <p:spPr bwMode="auto">
          <a:xfrm>
            <a:off x="7982492" y="2439530"/>
            <a:ext cx="875561" cy="769441"/>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start</a:t>
            </a: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
        <p:nvSpPr>
          <p:cNvPr id="10" name="Text Box 9"/>
          <p:cNvSpPr txBox="1">
            <a:spLocks noChangeArrowheads="1"/>
          </p:cNvSpPr>
          <p:nvPr/>
        </p:nvSpPr>
        <p:spPr bwMode="auto">
          <a:xfrm>
            <a:off x="7995660" y="4282418"/>
            <a:ext cx="875561" cy="769441"/>
          </a:xfrm>
          <a:prstGeom prst="rect">
            <a:avLst/>
          </a:prstGeom>
          <a:noFill/>
          <a:ln w="9525">
            <a:noFill/>
            <a:miter lim="800000"/>
            <a:headEnd/>
            <a:tailEnd/>
          </a:ln>
          <a:effectLst/>
        </p:spPr>
        <p:txBody>
          <a:bodyPr wrap="none">
            <a:spAutoFit/>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end</a:t>
            </a: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AU" sz="2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rPr>
              <a:t>event</a:t>
            </a:r>
          </a:p>
        </p:txBody>
      </p:sp>
    </p:spTree>
    <p:extLst>
      <p:ext uri="{BB962C8B-B14F-4D97-AF65-F5344CB8AC3E}">
        <p14:creationId xmlns:p14="http://schemas.microsoft.com/office/powerpoint/2010/main" val="34062752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1_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Custom 1">
      <a:majorFont>
        <a:latin typeface="Tw Cen MT Condensed"/>
        <a:ea typeface=""/>
        <a:cs typeface=""/>
      </a:majorFont>
      <a:minorFont>
        <a:latin typeface="Times New Roman"/>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1770</Words>
  <Application>Microsoft Office PowerPoint</Application>
  <PresentationFormat>Widescreen</PresentationFormat>
  <Paragraphs>298</Paragraphs>
  <Slides>44</Slides>
  <Notes>34</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44</vt:i4>
      </vt:variant>
    </vt:vector>
  </HeadingPairs>
  <TitlesOfParts>
    <vt:vector size="55" baseType="lpstr">
      <vt:lpstr>Arial</vt:lpstr>
      <vt:lpstr>Calibri</vt:lpstr>
      <vt:lpstr>Noto Sans Symbols</vt:lpstr>
      <vt:lpstr>Times New Roman</vt:lpstr>
      <vt:lpstr>Tw Cen MT</vt:lpstr>
      <vt:lpstr>Tw Cen MT Condensed</vt:lpstr>
      <vt:lpstr>Wingdings</vt:lpstr>
      <vt:lpstr>Wingdings 3</vt:lpstr>
      <vt:lpstr>Integral</vt:lpstr>
      <vt:lpstr>1_Integral</vt:lpstr>
      <vt:lpstr>Visio</vt:lpstr>
      <vt:lpstr>Module 6 - Business process management notation (BPMN)</vt:lpstr>
      <vt:lpstr>Process analysis and design</vt:lpstr>
      <vt:lpstr>BPMN from 10,000 miles… </vt:lpstr>
      <vt:lpstr>Let’s start modeling</vt:lpstr>
      <vt:lpstr>Solution in BPMN: Order-to-cash</vt:lpstr>
      <vt:lpstr>BPMN core elements</vt:lpstr>
      <vt:lpstr>BPMN core elements</vt:lpstr>
      <vt:lpstr>Process model vs process instances: The tokens game</vt:lpstr>
      <vt:lpstr>A little bit more on events…</vt:lpstr>
      <vt:lpstr>Let’s reconsider our order-to-cash example</vt:lpstr>
      <vt:lpstr>Solution: Order-to-cash</vt:lpstr>
      <vt:lpstr>A little more on gateways: XOR Gateway</vt:lpstr>
      <vt:lpstr>Example: XOR Gateway</vt:lpstr>
      <vt:lpstr>Exercise 6.1</vt:lpstr>
      <vt:lpstr>A little more on gateways: AND Gateway</vt:lpstr>
      <vt:lpstr>Example: AND Gateway</vt:lpstr>
      <vt:lpstr>Revised solution</vt:lpstr>
      <vt:lpstr>Exercise 6.2</vt:lpstr>
      <vt:lpstr>Business Process Modeling Tools</vt:lpstr>
      <vt:lpstr>XOR / AND are not always what we need...</vt:lpstr>
      <vt:lpstr>Solution 1</vt:lpstr>
      <vt:lpstr>Solution 2</vt:lpstr>
      <vt:lpstr>OR Gateway</vt:lpstr>
      <vt:lpstr>Solution using OR Gateway</vt:lpstr>
      <vt:lpstr>What join type do we need here?</vt:lpstr>
      <vt:lpstr>Business Objects (aka artifacts)</vt:lpstr>
      <vt:lpstr>Our Order-to-cash process, again</vt:lpstr>
      <vt:lpstr>Business Objects in BPMN</vt:lpstr>
      <vt:lpstr>Solution</vt:lpstr>
      <vt:lpstr>Exercise 6.3</vt:lpstr>
      <vt:lpstr>Process Resources</vt:lpstr>
      <vt:lpstr>PROCESS Resources</vt:lpstr>
      <vt:lpstr>BPMN Elements – Pools &amp; Lanes</vt:lpstr>
      <vt:lpstr>Example: Order-to-cash</vt:lpstr>
      <vt:lpstr>BPMN Elements – Message Flow</vt:lpstr>
      <vt:lpstr>BPMN Elements – Start Message Event</vt:lpstr>
      <vt:lpstr>example: Order-to-cash</vt:lpstr>
      <vt:lpstr>Pools, Lanes and Message Flows: syntax</vt:lpstr>
      <vt:lpstr>When are messages sent or received? </vt:lpstr>
      <vt:lpstr>When are messages sent or received?</vt:lpstr>
      <vt:lpstr>Process (or Orchestration) Diagram</vt:lpstr>
      <vt:lpstr>Collaboration Diagram</vt:lpstr>
      <vt:lpstr>Bpmn tool</vt:lpstr>
      <vt:lpstr>Question and answer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process management notation (BPMN)</dc:title>
  <dc:creator>Reviewer</dc:creator>
  <cp:lastModifiedBy>Truong Hong Tuan</cp:lastModifiedBy>
  <cp:revision>12</cp:revision>
  <dcterms:created xsi:type="dcterms:W3CDTF">2022-12-30T02:54:39Z</dcterms:created>
  <dcterms:modified xsi:type="dcterms:W3CDTF">2023-10-17T07:57:12Z</dcterms:modified>
</cp:coreProperties>
</file>

<file path=docProps/thumbnail.jpeg>
</file>